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73" r:id="rId2"/>
    <p:sldId id="274"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7" r:id="rId20"/>
    <p:sldId id="296" r:id="rId21"/>
  </p:sldIdLst>
  <p:sldSz cx="9144000" cy="6858000" type="screen4x3"/>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8">
          <p15:clr>
            <a:srgbClr val="A4A3A4"/>
          </p15:clr>
        </p15:guide>
        <p15:guide id="2" pos="38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2E11"/>
    <a:srgbClr val="FF6D06"/>
    <a:srgbClr val="FF6600"/>
    <a:srgbClr val="46240D"/>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edio 2 - Énfasis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7" autoAdjust="0"/>
    <p:restoredTop sz="94718" autoAdjust="0"/>
  </p:normalViewPr>
  <p:slideViewPr>
    <p:cSldViewPr snapToGrid="0" snapToObjects="1" showGuides="1">
      <p:cViewPr varScale="1">
        <p:scale>
          <a:sx n="70" d="100"/>
          <a:sy n="70" d="100"/>
        </p:scale>
        <p:origin x="1380" y="72"/>
      </p:cViewPr>
      <p:guideLst>
        <p:guide orient="horz" pos="458"/>
        <p:guide pos="381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FE20D4C-122F-4D7A-ADC3-C5A9D0A084AC}" type="datetimeFigureOut">
              <a:rPr lang="es-ES" smtClean="0"/>
              <a:t>07/11/2018</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B176CC1-2388-4357-A461-458285B7B770}" type="slidenum">
              <a:rPr lang="es-ES" smtClean="0"/>
              <a:t>‹Nº›</a:t>
            </a:fld>
            <a:endParaRPr lang="es-ES"/>
          </a:p>
        </p:txBody>
      </p:sp>
    </p:spTree>
    <p:extLst>
      <p:ext uri="{BB962C8B-B14F-4D97-AF65-F5344CB8AC3E}">
        <p14:creationId xmlns:p14="http://schemas.microsoft.com/office/powerpoint/2010/main" val="978135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a:t>
            </a:fld>
            <a:endParaRPr lang="es-ES"/>
          </a:p>
        </p:txBody>
      </p:sp>
    </p:spTree>
    <p:extLst>
      <p:ext uri="{BB962C8B-B14F-4D97-AF65-F5344CB8AC3E}">
        <p14:creationId xmlns:p14="http://schemas.microsoft.com/office/powerpoint/2010/main" val="2530294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10</a:t>
            </a:fld>
            <a:endParaRPr lang="es-ES"/>
          </a:p>
        </p:txBody>
      </p:sp>
    </p:spTree>
    <p:extLst>
      <p:ext uri="{BB962C8B-B14F-4D97-AF65-F5344CB8AC3E}">
        <p14:creationId xmlns:p14="http://schemas.microsoft.com/office/powerpoint/2010/main" val="12563468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11</a:t>
            </a:fld>
            <a:endParaRPr lang="es-ES"/>
          </a:p>
        </p:txBody>
      </p:sp>
    </p:spTree>
    <p:extLst>
      <p:ext uri="{BB962C8B-B14F-4D97-AF65-F5344CB8AC3E}">
        <p14:creationId xmlns:p14="http://schemas.microsoft.com/office/powerpoint/2010/main" val="3611111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12</a:t>
            </a:fld>
            <a:endParaRPr lang="es-ES"/>
          </a:p>
        </p:txBody>
      </p:sp>
    </p:spTree>
    <p:extLst>
      <p:ext uri="{BB962C8B-B14F-4D97-AF65-F5344CB8AC3E}">
        <p14:creationId xmlns:p14="http://schemas.microsoft.com/office/powerpoint/2010/main" val="2762079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13</a:t>
            </a:fld>
            <a:endParaRPr lang="es-ES"/>
          </a:p>
        </p:txBody>
      </p:sp>
    </p:spTree>
    <p:extLst>
      <p:ext uri="{BB962C8B-B14F-4D97-AF65-F5344CB8AC3E}">
        <p14:creationId xmlns:p14="http://schemas.microsoft.com/office/powerpoint/2010/main" val="13579196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14</a:t>
            </a:fld>
            <a:endParaRPr lang="es-ES"/>
          </a:p>
        </p:txBody>
      </p:sp>
    </p:spTree>
    <p:extLst>
      <p:ext uri="{BB962C8B-B14F-4D97-AF65-F5344CB8AC3E}">
        <p14:creationId xmlns:p14="http://schemas.microsoft.com/office/powerpoint/2010/main" val="37952984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15</a:t>
            </a:fld>
            <a:endParaRPr lang="es-ES"/>
          </a:p>
        </p:txBody>
      </p:sp>
    </p:spTree>
    <p:extLst>
      <p:ext uri="{BB962C8B-B14F-4D97-AF65-F5344CB8AC3E}">
        <p14:creationId xmlns:p14="http://schemas.microsoft.com/office/powerpoint/2010/main" val="2613808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16</a:t>
            </a:fld>
            <a:endParaRPr lang="es-ES"/>
          </a:p>
        </p:txBody>
      </p:sp>
    </p:spTree>
    <p:extLst>
      <p:ext uri="{BB962C8B-B14F-4D97-AF65-F5344CB8AC3E}">
        <p14:creationId xmlns:p14="http://schemas.microsoft.com/office/powerpoint/2010/main" val="3962544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17</a:t>
            </a:fld>
            <a:endParaRPr lang="es-ES"/>
          </a:p>
        </p:txBody>
      </p:sp>
    </p:spTree>
    <p:extLst>
      <p:ext uri="{BB962C8B-B14F-4D97-AF65-F5344CB8AC3E}">
        <p14:creationId xmlns:p14="http://schemas.microsoft.com/office/powerpoint/2010/main" val="3544463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18</a:t>
            </a:fld>
            <a:endParaRPr lang="es-ES"/>
          </a:p>
        </p:txBody>
      </p:sp>
    </p:spTree>
    <p:extLst>
      <p:ext uri="{BB962C8B-B14F-4D97-AF65-F5344CB8AC3E}">
        <p14:creationId xmlns:p14="http://schemas.microsoft.com/office/powerpoint/2010/main" val="40394614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19</a:t>
            </a:fld>
            <a:endParaRPr lang="es-ES"/>
          </a:p>
        </p:txBody>
      </p:sp>
    </p:spTree>
    <p:extLst>
      <p:ext uri="{BB962C8B-B14F-4D97-AF65-F5344CB8AC3E}">
        <p14:creationId xmlns:p14="http://schemas.microsoft.com/office/powerpoint/2010/main" val="15985695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2</a:t>
            </a:fld>
            <a:endParaRPr lang="es-ES"/>
          </a:p>
        </p:txBody>
      </p:sp>
    </p:spTree>
    <p:extLst>
      <p:ext uri="{BB962C8B-B14F-4D97-AF65-F5344CB8AC3E}">
        <p14:creationId xmlns:p14="http://schemas.microsoft.com/office/powerpoint/2010/main" val="28030373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20</a:t>
            </a:fld>
            <a:endParaRPr lang="es-ES"/>
          </a:p>
        </p:txBody>
      </p:sp>
    </p:spTree>
    <p:extLst>
      <p:ext uri="{BB962C8B-B14F-4D97-AF65-F5344CB8AC3E}">
        <p14:creationId xmlns:p14="http://schemas.microsoft.com/office/powerpoint/2010/main" val="27807754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3</a:t>
            </a:fld>
            <a:endParaRPr lang="es-ES"/>
          </a:p>
        </p:txBody>
      </p:sp>
    </p:spTree>
    <p:extLst>
      <p:ext uri="{BB962C8B-B14F-4D97-AF65-F5344CB8AC3E}">
        <p14:creationId xmlns:p14="http://schemas.microsoft.com/office/powerpoint/2010/main" val="5676196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4</a:t>
            </a:fld>
            <a:endParaRPr lang="es-ES"/>
          </a:p>
        </p:txBody>
      </p:sp>
    </p:spTree>
    <p:extLst>
      <p:ext uri="{BB962C8B-B14F-4D97-AF65-F5344CB8AC3E}">
        <p14:creationId xmlns:p14="http://schemas.microsoft.com/office/powerpoint/2010/main" val="3276017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5</a:t>
            </a:fld>
            <a:endParaRPr lang="es-ES"/>
          </a:p>
        </p:txBody>
      </p:sp>
    </p:spTree>
    <p:extLst>
      <p:ext uri="{BB962C8B-B14F-4D97-AF65-F5344CB8AC3E}">
        <p14:creationId xmlns:p14="http://schemas.microsoft.com/office/powerpoint/2010/main" val="2111826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6</a:t>
            </a:fld>
            <a:endParaRPr lang="es-ES"/>
          </a:p>
        </p:txBody>
      </p:sp>
    </p:spTree>
    <p:extLst>
      <p:ext uri="{BB962C8B-B14F-4D97-AF65-F5344CB8AC3E}">
        <p14:creationId xmlns:p14="http://schemas.microsoft.com/office/powerpoint/2010/main" val="21200602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7</a:t>
            </a:fld>
            <a:endParaRPr lang="es-ES"/>
          </a:p>
        </p:txBody>
      </p:sp>
    </p:spTree>
    <p:extLst>
      <p:ext uri="{BB962C8B-B14F-4D97-AF65-F5344CB8AC3E}">
        <p14:creationId xmlns:p14="http://schemas.microsoft.com/office/powerpoint/2010/main" val="9538497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8</a:t>
            </a:fld>
            <a:endParaRPr lang="es-ES"/>
          </a:p>
        </p:txBody>
      </p:sp>
    </p:spTree>
    <p:extLst>
      <p:ext uri="{BB962C8B-B14F-4D97-AF65-F5344CB8AC3E}">
        <p14:creationId xmlns:p14="http://schemas.microsoft.com/office/powerpoint/2010/main" val="345883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ES"/>
          </a:p>
        </p:txBody>
      </p:sp>
      <p:sp>
        <p:nvSpPr>
          <p:cNvPr id="4" name="3 Marcador de número de diapositiva"/>
          <p:cNvSpPr>
            <a:spLocks noGrp="1"/>
          </p:cNvSpPr>
          <p:nvPr>
            <p:ph type="sldNum" sz="quarter" idx="10"/>
          </p:nvPr>
        </p:nvSpPr>
        <p:spPr/>
        <p:txBody>
          <a:bodyPr/>
          <a:lstStyle/>
          <a:p>
            <a:fld id="{1B176CC1-2388-4357-A461-458285B7B770}" type="slidenum">
              <a:rPr lang="es-ES" smtClean="0"/>
              <a:t>9</a:t>
            </a:fld>
            <a:endParaRPr lang="es-ES"/>
          </a:p>
        </p:txBody>
      </p:sp>
    </p:spTree>
    <p:extLst>
      <p:ext uri="{BB962C8B-B14F-4D97-AF65-F5344CB8AC3E}">
        <p14:creationId xmlns:p14="http://schemas.microsoft.com/office/powerpoint/2010/main" val="202861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es-ES_tradnl" smtClean="0"/>
              <a:t>Clic para editar título</a:t>
            </a:r>
            <a:endParaRPr lang="es-ES"/>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lang="es-ES"/>
          </a:p>
        </p:txBody>
      </p:sp>
      <p:sp>
        <p:nvSpPr>
          <p:cNvPr id="4" name="Marcador de fecha 3"/>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40746136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9801974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es-ES_tradnl" smtClean="0"/>
              <a:t>Clic para editar título</a:t>
            </a:r>
            <a:endParaRPr lang="es-ES"/>
          </a:p>
        </p:txBody>
      </p:sp>
      <p:sp>
        <p:nvSpPr>
          <p:cNvPr id="3" name="Marcador de texto vertical 2"/>
          <p:cNvSpPr>
            <a:spLocks noGrp="1"/>
          </p:cNvSpPr>
          <p:nvPr>
            <p:ph type="body" orient="vert" idx="1"/>
          </p:nvPr>
        </p:nvSpPr>
        <p:spPr>
          <a:xfrm>
            <a:off x="457200" y="274638"/>
            <a:ext cx="6019800" cy="5851525"/>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2245047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34745010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es-ES_tradnl" smtClean="0"/>
              <a:t>Clic para editar título</a:t>
            </a:r>
            <a:endParaRPr lang="es-ES"/>
          </a:p>
        </p:txBody>
      </p:sp>
      <p:sp>
        <p:nvSpPr>
          <p:cNvPr id="3" name="Marcador de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Marcador de fecha 3"/>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359205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conteni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conteni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fecha 4"/>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23044361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es-ES_tradnl" smtClean="0"/>
              <a:t>Clic para editar título</a:t>
            </a:r>
            <a:endParaRPr lang="es-ES"/>
          </a:p>
        </p:txBody>
      </p:sp>
      <p:sp>
        <p:nvSpPr>
          <p:cNvPr id="3" name="Marcador de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Marcador de conteni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5" name="Marcador de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Marcador de conteni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7" name="Marcador de fecha 6"/>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1680590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Clic para editar título</a:t>
            </a:r>
            <a:endParaRPr lang="es-ES"/>
          </a:p>
        </p:txBody>
      </p:sp>
      <p:sp>
        <p:nvSpPr>
          <p:cNvPr id="3" name="Marcador de fecha 2"/>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349722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25345028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es-ES_tradnl" smtClean="0"/>
              <a:t>Clic para editar título</a:t>
            </a:r>
            <a:endParaRPr lang="es-ES"/>
          </a:p>
        </p:txBody>
      </p:sp>
      <p:sp>
        <p:nvSpPr>
          <p:cNvPr id="3" name="Marcador de conteni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38561801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es-ES_tradnl" smtClean="0"/>
              <a:t>Clic para editar título</a:t>
            </a:r>
            <a:endParaRPr lang="es-ES"/>
          </a:p>
        </p:txBody>
      </p:sp>
      <p:sp>
        <p:nvSpPr>
          <p:cNvPr id="3" name="Marcador de posición de imagen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Marcador de fecha 4"/>
          <p:cNvSpPr>
            <a:spLocks noGrp="1"/>
          </p:cNvSpPr>
          <p:nvPr>
            <p:ph type="dt" sz="half" idx="10"/>
          </p:nvPr>
        </p:nvSpPr>
        <p:spPr/>
        <p:txBody>
          <a:bodyPr/>
          <a:lstStyle/>
          <a:p>
            <a:fld id="{94A1036F-BA5B-F241-8B8D-1117BB4FAB9F}" type="datetimeFigureOut">
              <a:rPr lang="es-ES" smtClean="0"/>
              <a:pPr/>
              <a:t>07/11/2018</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1FD4F2DC-BC8C-694A-8FAF-01E89DC4349B}" type="slidenum">
              <a:rPr lang="es-ES" smtClean="0"/>
              <a:pPr/>
              <a:t>‹Nº›</a:t>
            </a:fld>
            <a:endParaRPr lang="es-ES"/>
          </a:p>
        </p:txBody>
      </p:sp>
    </p:spTree>
    <p:extLst>
      <p:ext uri="{BB962C8B-B14F-4D97-AF65-F5344CB8AC3E}">
        <p14:creationId xmlns:p14="http://schemas.microsoft.com/office/powerpoint/2010/main" val="1637117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_tradnl" smtClean="0"/>
              <a:t>Clic para editar título</a:t>
            </a:r>
            <a:endParaRPr lang="es-ES"/>
          </a:p>
        </p:txBody>
      </p:sp>
      <p:sp>
        <p:nvSpPr>
          <p:cNvPr id="3" name="Marcador de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
          </a:p>
        </p:txBody>
      </p:sp>
      <p:sp>
        <p:nvSpPr>
          <p:cNvPr id="4" name="Marcador de fech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A1036F-BA5B-F241-8B8D-1117BB4FAB9F}" type="datetimeFigureOut">
              <a:rPr lang="es-ES" smtClean="0"/>
              <a:pPr/>
              <a:t>07/11/2018</a:t>
            </a:fld>
            <a:endParaRPr lang="es-ES"/>
          </a:p>
        </p:txBody>
      </p:sp>
      <p:sp>
        <p:nvSpPr>
          <p:cNvPr id="5" name="Marcador de pie de página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D4F2DC-BC8C-694A-8FAF-01E89DC4349B}" type="slidenum">
              <a:rPr lang="es-ES" smtClean="0"/>
              <a:pPr/>
              <a:t>‹Nº›</a:t>
            </a:fld>
            <a:endParaRPr lang="es-ES"/>
          </a:p>
        </p:txBody>
      </p:sp>
    </p:spTree>
    <p:extLst>
      <p:ext uri="{BB962C8B-B14F-4D97-AF65-F5344CB8AC3E}">
        <p14:creationId xmlns:p14="http://schemas.microsoft.com/office/powerpoint/2010/main" val="36400486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4.png"/><Relationship Id="rId7" Type="http://schemas.openxmlformats.org/officeDocument/2006/relationships/image" Target="../media/image37.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jpg"/><Relationship Id="rId5" Type="http://schemas.openxmlformats.org/officeDocument/2006/relationships/image" Target="../media/image35.jpg"/><Relationship Id="rId4" Type="http://schemas.openxmlformats.org/officeDocument/2006/relationships/image" Target="../media/image2.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mailto:miacon1@palermo.edu" TargetMode="External"/><Relationship Id="rId5" Type="http://schemas.openxmlformats.org/officeDocument/2006/relationships/hyperlink" Target="mailto:miaconis@telener.mx"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5 Imagen" descr="imagen PPT.jpg"/>
          <p:cNvPicPr>
            <a:picLocks noChangeAspect="1"/>
          </p:cNvPicPr>
          <p:nvPr/>
        </p:nvPicPr>
        <p:blipFill>
          <a:blip r:embed="rId3"/>
          <a:stretch>
            <a:fillRect/>
          </a:stretch>
        </p:blipFill>
        <p:spPr>
          <a:xfrm>
            <a:off x="1371" y="0"/>
            <a:ext cx="6904396" cy="4544704"/>
          </a:xfrm>
          <a:prstGeom prst="rect">
            <a:avLst/>
          </a:prstGeom>
        </p:spPr>
      </p:pic>
      <p:sp>
        <p:nvSpPr>
          <p:cNvPr id="2" name="Rectángulo 1"/>
          <p:cNvSpPr/>
          <p:nvPr/>
        </p:nvSpPr>
        <p:spPr>
          <a:xfrm>
            <a:off x="107709" y="4661681"/>
            <a:ext cx="8896970" cy="954107"/>
          </a:xfrm>
          <a:prstGeom prst="rect">
            <a:avLst/>
          </a:prstGeom>
        </p:spPr>
        <p:txBody>
          <a:bodyPr wrap="square">
            <a:spAutoFit/>
          </a:bodyPr>
          <a:lstStyle/>
          <a:p>
            <a:pPr algn="ctr"/>
            <a:r>
              <a:rPr lang="es-AR" sz="2800" b="1" dirty="0" smtClean="0">
                <a:solidFill>
                  <a:srgbClr val="333333"/>
                </a:solidFill>
                <a:latin typeface="Calibri" panose="020F0502020204030204" pitchFamily="34" charset="0"/>
              </a:rPr>
              <a:t>Caracterización del </a:t>
            </a:r>
            <a:r>
              <a:rPr lang="es-AR" sz="2800" b="1" dirty="0">
                <a:solidFill>
                  <a:srgbClr val="333333"/>
                </a:solidFill>
                <a:latin typeface="Calibri" panose="020F0502020204030204" pitchFamily="34" charset="0"/>
              </a:rPr>
              <a:t>recurso eólico </a:t>
            </a:r>
            <a:r>
              <a:rPr lang="es-AR" sz="2800" b="1" dirty="0" smtClean="0">
                <a:solidFill>
                  <a:srgbClr val="333333"/>
                </a:solidFill>
                <a:latin typeface="Calibri" panose="020F0502020204030204" pitchFamily="34" charset="0"/>
              </a:rPr>
              <a:t>y métodos de detección </a:t>
            </a:r>
            <a:r>
              <a:rPr lang="es-AR" sz="2800" b="1" dirty="0">
                <a:solidFill>
                  <a:srgbClr val="333333"/>
                </a:solidFill>
                <a:latin typeface="Calibri" panose="020F0502020204030204" pitchFamily="34" charset="0"/>
              </a:rPr>
              <a:t>de fallas en </a:t>
            </a:r>
            <a:r>
              <a:rPr lang="es-AR" sz="2800" b="1" dirty="0" smtClean="0">
                <a:solidFill>
                  <a:srgbClr val="333333"/>
                </a:solidFill>
                <a:latin typeface="Calibri" panose="020F0502020204030204" pitchFamily="34" charset="0"/>
              </a:rPr>
              <a:t>aerogeneradores</a:t>
            </a:r>
            <a:endParaRPr lang="es-AR" sz="2800" b="1" dirty="0"/>
          </a:p>
        </p:txBody>
      </p:sp>
      <p:pic>
        <p:nvPicPr>
          <p:cNvPr id="3" name="Imagen 2"/>
          <p:cNvPicPr>
            <a:picLocks noChangeAspect="1"/>
          </p:cNvPicPr>
          <p:nvPr/>
        </p:nvPicPr>
        <p:blipFill>
          <a:blip r:embed="rId4"/>
          <a:stretch>
            <a:fillRect/>
          </a:stretch>
        </p:blipFill>
        <p:spPr>
          <a:xfrm>
            <a:off x="6992192" y="2125675"/>
            <a:ext cx="2098912" cy="2098912"/>
          </a:xfrm>
          <a:prstGeom prst="rect">
            <a:avLst/>
          </a:prstGeom>
        </p:spPr>
      </p:pic>
      <p:pic>
        <p:nvPicPr>
          <p:cNvPr id="4" name="Imagen 3"/>
          <p:cNvPicPr>
            <a:picLocks noChangeAspect="1"/>
          </p:cNvPicPr>
          <p:nvPr/>
        </p:nvPicPr>
        <p:blipFill>
          <a:blip r:embed="rId5"/>
          <a:stretch>
            <a:fillRect/>
          </a:stretch>
        </p:blipFill>
        <p:spPr>
          <a:xfrm>
            <a:off x="7078617" y="82636"/>
            <a:ext cx="1926062" cy="1926062"/>
          </a:xfrm>
          <a:prstGeom prst="rect">
            <a:avLst/>
          </a:prstGeom>
        </p:spPr>
      </p:pic>
      <p:sp>
        <p:nvSpPr>
          <p:cNvPr id="5" name="Rectángulo 4"/>
          <p:cNvSpPr/>
          <p:nvPr/>
        </p:nvSpPr>
        <p:spPr>
          <a:xfrm>
            <a:off x="238835" y="5750162"/>
            <a:ext cx="8905165" cy="954107"/>
          </a:xfrm>
          <a:prstGeom prst="rect">
            <a:avLst/>
          </a:prstGeom>
        </p:spPr>
        <p:txBody>
          <a:bodyPr wrap="square">
            <a:spAutoFit/>
          </a:bodyPr>
          <a:lstStyle/>
          <a:p>
            <a:pPr algn="r"/>
            <a:r>
              <a:rPr lang="es-AR" sz="2000" b="1" dirty="0" err="1" smtClean="0">
                <a:solidFill>
                  <a:srgbClr val="000000"/>
                </a:solidFill>
                <a:latin typeface="inherit"/>
              </a:rPr>
              <a:t>Msc</a:t>
            </a:r>
            <a:r>
              <a:rPr lang="es-AR" sz="2000" b="1" dirty="0" smtClean="0">
                <a:solidFill>
                  <a:srgbClr val="000000"/>
                </a:solidFill>
                <a:latin typeface="inherit"/>
              </a:rPr>
              <a:t>. Ing. Maximo Paz Iaconis</a:t>
            </a:r>
          </a:p>
          <a:p>
            <a:pPr algn="r"/>
            <a:r>
              <a:rPr lang="es-AR" dirty="0" smtClean="0">
                <a:solidFill>
                  <a:srgbClr val="000000"/>
                </a:solidFill>
                <a:latin typeface="inherit"/>
              </a:rPr>
              <a:t>Coordinador </a:t>
            </a:r>
            <a:r>
              <a:rPr lang="es-AR" dirty="0">
                <a:solidFill>
                  <a:srgbClr val="000000"/>
                </a:solidFill>
                <a:latin typeface="inherit"/>
              </a:rPr>
              <a:t>de Investigación de la Facultad de Ingeniería de la UP</a:t>
            </a:r>
            <a:endParaRPr lang="es-AR" sz="1600" dirty="0">
              <a:solidFill>
                <a:srgbClr val="000000"/>
              </a:solidFill>
              <a:latin typeface="Calibri" panose="020F0502020204030204" pitchFamily="34" charset="0"/>
            </a:endParaRPr>
          </a:p>
          <a:p>
            <a:pPr algn="r"/>
            <a:r>
              <a:rPr lang="es-AR" dirty="0">
                <a:solidFill>
                  <a:srgbClr val="000000"/>
                </a:solidFill>
                <a:latin typeface="inherit"/>
              </a:rPr>
              <a:t>Gerente de Ingeniería de  </a:t>
            </a:r>
            <a:r>
              <a:rPr lang="es-AR" dirty="0" err="1">
                <a:solidFill>
                  <a:srgbClr val="000000"/>
                </a:solidFill>
                <a:latin typeface="inherit"/>
              </a:rPr>
              <a:t>Telener</a:t>
            </a:r>
            <a:r>
              <a:rPr lang="es-AR" dirty="0">
                <a:solidFill>
                  <a:srgbClr val="000000"/>
                </a:solidFill>
                <a:latin typeface="inherit"/>
              </a:rPr>
              <a:t> 360 (Argentina-México-Colombia-Chile- Usa)</a:t>
            </a:r>
            <a:endParaRPr lang="es-AR" sz="1600" b="0" i="0" dirty="0">
              <a:solidFill>
                <a:srgbClr val="000000"/>
              </a:solidFill>
              <a:effectLst/>
              <a:latin typeface="Calibri" panose="020F050202020403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Torre Meteorológica</a:t>
            </a:r>
            <a:endParaRPr lang="es-AR" sz="2000" b="1" dirty="0"/>
          </a:p>
          <a:p>
            <a:pPr algn="just"/>
            <a:endParaRPr lang="es-AR" sz="2000" dirty="0" smtClean="0"/>
          </a:p>
        </p:txBody>
      </p:sp>
      <p:sp>
        <p:nvSpPr>
          <p:cNvPr id="6" name="Rectángulo 5"/>
          <p:cNvSpPr/>
          <p:nvPr/>
        </p:nvSpPr>
        <p:spPr>
          <a:xfrm>
            <a:off x="122830" y="1516238"/>
            <a:ext cx="8618561" cy="2554545"/>
          </a:xfrm>
          <a:prstGeom prst="rect">
            <a:avLst/>
          </a:prstGeom>
        </p:spPr>
        <p:txBody>
          <a:bodyPr wrap="square">
            <a:spAutoFit/>
          </a:bodyPr>
          <a:lstStyle/>
          <a:p>
            <a:pPr algn="just"/>
            <a:endParaRPr lang="es-AR" sz="2400" dirty="0"/>
          </a:p>
          <a:p>
            <a:pPr algn="just"/>
            <a:endParaRPr lang="es-AR" sz="2000" b="1" dirty="0" smtClean="0"/>
          </a:p>
          <a:p>
            <a:pPr algn="just"/>
            <a:endParaRPr lang="es-AR" sz="2000" b="1" dirty="0"/>
          </a:p>
          <a:p>
            <a:pPr algn="just"/>
            <a:endParaRPr lang="es-AR" sz="2000" b="1" dirty="0" smtClean="0"/>
          </a:p>
          <a:p>
            <a:pPr algn="just"/>
            <a:endParaRPr lang="es-AR" sz="2000" b="1" dirty="0"/>
          </a:p>
          <a:p>
            <a:pPr algn="just"/>
            <a:endParaRPr lang="es-AR" sz="2000" b="1" dirty="0"/>
          </a:p>
          <a:p>
            <a:pPr algn="just"/>
            <a:endParaRPr lang="es-AR" sz="2000" b="1" dirty="0"/>
          </a:p>
          <a:p>
            <a:pPr algn="just"/>
            <a:endParaRPr lang="es-AR" sz="1600" dirty="0" smtClean="0"/>
          </a:p>
        </p:txBody>
      </p:sp>
      <p:pic>
        <p:nvPicPr>
          <p:cNvPr id="2" name="Imagen 1"/>
          <p:cNvPicPr>
            <a:picLocks noChangeAspect="1"/>
          </p:cNvPicPr>
          <p:nvPr/>
        </p:nvPicPr>
        <p:blipFill>
          <a:blip r:embed="rId5"/>
          <a:stretch>
            <a:fillRect/>
          </a:stretch>
        </p:blipFill>
        <p:spPr>
          <a:xfrm>
            <a:off x="1042099" y="1516238"/>
            <a:ext cx="7059802" cy="997460"/>
          </a:xfrm>
          <a:prstGeom prst="rect">
            <a:avLst/>
          </a:prstGeom>
        </p:spPr>
      </p:pic>
      <p:pic>
        <p:nvPicPr>
          <p:cNvPr id="7" name="Imagen 6"/>
          <p:cNvPicPr>
            <a:picLocks noChangeAspect="1"/>
          </p:cNvPicPr>
          <p:nvPr/>
        </p:nvPicPr>
        <p:blipFill>
          <a:blip r:embed="rId6"/>
          <a:stretch>
            <a:fillRect/>
          </a:stretch>
        </p:blipFill>
        <p:spPr>
          <a:xfrm>
            <a:off x="318271" y="3385444"/>
            <a:ext cx="6898874" cy="2927763"/>
          </a:xfrm>
          <a:prstGeom prst="rect">
            <a:avLst/>
          </a:prstGeom>
        </p:spPr>
      </p:pic>
    </p:spTree>
    <p:extLst>
      <p:ext uri="{BB962C8B-B14F-4D97-AF65-F5344CB8AC3E}">
        <p14:creationId xmlns:p14="http://schemas.microsoft.com/office/powerpoint/2010/main" val="5041574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926782"/>
            <a:ext cx="8898341" cy="707886"/>
          </a:xfrm>
          <a:prstGeom prst="rect">
            <a:avLst/>
          </a:prstGeom>
        </p:spPr>
        <p:txBody>
          <a:bodyPr wrap="square">
            <a:spAutoFit/>
          </a:bodyPr>
          <a:lstStyle/>
          <a:p>
            <a:r>
              <a:rPr lang="es-AR" sz="2000" b="1" dirty="0" smtClean="0"/>
              <a:t>Torre Meteorológica</a:t>
            </a:r>
            <a:endParaRPr lang="es-AR" sz="2000" b="1" dirty="0"/>
          </a:p>
          <a:p>
            <a:pPr algn="just"/>
            <a:endParaRPr lang="es-AR" sz="2000" dirty="0" smtClean="0"/>
          </a:p>
        </p:txBody>
      </p:sp>
      <p:sp>
        <p:nvSpPr>
          <p:cNvPr id="6" name="Rectángulo 5"/>
          <p:cNvSpPr/>
          <p:nvPr/>
        </p:nvSpPr>
        <p:spPr>
          <a:xfrm>
            <a:off x="122830" y="1516238"/>
            <a:ext cx="8618561" cy="2554545"/>
          </a:xfrm>
          <a:prstGeom prst="rect">
            <a:avLst/>
          </a:prstGeom>
        </p:spPr>
        <p:txBody>
          <a:bodyPr wrap="square">
            <a:spAutoFit/>
          </a:bodyPr>
          <a:lstStyle/>
          <a:p>
            <a:pPr algn="just"/>
            <a:endParaRPr lang="es-AR" sz="2400" dirty="0"/>
          </a:p>
          <a:p>
            <a:pPr algn="just"/>
            <a:endParaRPr lang="es-AR" sz="2000" b="1" dirty="0" smtClean="0"/>
          </a:p>
          <a:p>
            <a:pPr algn="just"/>
            <a:endParaRPr lang="es-AR" sz="2000" b="1" dirty="0"/>
          </a:p>
          <a:p>
            <a:pPr algn="just"/>
            <a:endParaRPr lang="es-AR" sz="2000" b="1" dirty="0" smtClean="0"/>
          </a:p>
          <a:p>
            <a:pPr algn="just"/>
            <a:endParaRPr lang="es-AR" sz="2000" b="1" dirty="0"/>
          </a:p>
          <a:p>
            <a:pPr algn="just"/>
            <a:endParaRPr lang="es-AR" sz="2000" b="1" dirty="0"/>
          </a:p>
          <a:p>
            <a:pPr algn="just"/>
            <a:endParaRPr lang="es-AR" sz="2000" b="1" dirty="0"/>
          </a:p>
          <a:p>
            <a:pPr algn="just"/>
            <a:endParaRPr lang="es-AR" sz="1600" dirty="0" smtClean="0"/>
          </a:p>
        </p:txBody>
      </p:sp>
      <p:pic>
        <p:nvPicPr>
          <p:cNvPr id="11" name="Imagen 10"/>
          <p:cNvPicPr>
            <a:picLocks noChangeAspect="1"/>
          </p:cNvPicPr>
          <p:nvPr/>
        </p:nvPicPr>
        <p:blipFill>
          <a:blip r:embed="rId5"/>
          <a:stretch>
            <a:fillRect/>
          </a:stretch>
        </p:blipFill>
        <p:spPr>
          <a:xfrm>
            <a:off x="4088197" y="1426229"/>
            <a:ext cx="4326340" cy="4160522"/>
          </a:xfrm>
          <a:prstGeom prst="rect">
            <a:avLst/>
          </a:prstGeom>
        </p:spPr>
      </p:pic>
      <p:pic>
        <p:nvPicPr>
          <p:cNvPr id="12" name="Imagen 11"/>
          <p:cNvPicPr>
            <a:picLocks noChangeAspect="1"/>
          </p:cNvPicPr>
          <p:nvPr/>
        </p:nvPicPr>
        <p:blipFill>
          <a:blip r:embed="rId6"/>
          <a:stretch>
            <a:fillRect/>
          </a:stretch>
        </p:blipFill>
        <p:spPr>
          <a:xfrm>
            <a:off x="626410" y="4058354"/>
            <a:ext cx="3134933" cy="2799646"/>
          </a:xfrm>
          <a:prstGeom prst="rect">
            <a:avLst/>
          </a:prstGeom>
        </p:spPr>
      </p:pic>
      <p:pic>
        <p:nvPicPr>
          <p:cNvPr id="13" name="Imagen 12"/>
          <p:cNvPicPr>
            <a:picLocks noChangeAspect="1"/>
          </p:cNvPicPr>
          <p:nvPr/>
        </p:nvPicPr>
        <p:blipFill>
          <a:blip r:embed="rId7"/>
          <a:stretch>
            <a:fillRect/>
          </a:stretch>
        </p:blipFill>
        <p:spPr>
          <a:xfrm>
            <a:off x="626410" y="1386421"/>
            <a:ext cx="3134933" cy="2648656"/>
          </a:xfrm>
          <a:prstGeom prst="rect">
            <a:avLst/>
          </a:prstGeom>
        </p:spPr>
      </p:pic>
    </p:spTree>
    <p:extLst>
      <p:ext uri="{BB962C8B-B14F-4D97-AF65-F5344CB8AC3E}">
        <p14:creationId xmlns:p14="http://schemas.microsoft.com/office/powerpoint/2010/main" val="25249930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Torre Meteorológica</a:t>
            </a:r>
            <a:endParaRPr lang="es-AR" sz="2000" b="1" dirty="0"/>
          </a:p>
          <a:p>
            <a:pPr algn="just"/>
            <a:endParaRPr lang="es-AR" sz="2000" dirty="0" smtClean="0"/>
          </a:p>
        </p:txBody>
      </p:sp>
      <p:sp>
        <p:nvSpPr>
          <p:cNvPr id="6" name="Rectángulo 5"/>
          <p:cNvSpPr/>
          <p:nvPr/>
        </p:nvSpPr>
        <p:spPr>
          <a:xfrm>
            <a:off x="122830" y="1516238"/>
            <a:ext cx="8618561" cy="2554545"/>
          </a:xfrm>
          <a:prstGeom prst="rect">
            <a:avLst/>
          </a:prstGeom>
        </p:spPr>
        <p:txBody>
          <a:bodyPr wrap="square">
            <a:spAutoFit/>
          </a:bodyPr>
          <a:lstStyle/>
          <a:p>
            <a:pPr algn="just"/>
            <a:endParaRPr lang="es-AR" sz="2400" dirty="0"/>
          </a:p>
          <a:p>
            <a:pPr algn="just"/>
            <a:endParaRPr lang="es-AR" sz="2000" b="1" dirty="0" smtClean="0"/>
          </a:p>
          <a:p>
            <a:pPr algn="just"/>
            <a:endParaRPr lang="es-AR" sz="2000" b="1" dirty="0"/>
          </a:p>
          <a:p>
            <a:pPr algn="just"/>
            <a:endParaRPr lang="es-AR" sz="2000" b="1" dirty="0" smtClean="0"/>
          </a:p>
          <a:p>
            <a:pPr algn="just"/>
            <a:endParaRPr lang="es-AR" sz="2000" b="1" dirty="0"/>
          </a:p>
          <a:p>
            <a:pPr algn="just"/>
            <a:endParaRPr lang="es-AR" sz="2000" b="1" dirty="0"/>
          </a:p>
          <a:p>
            <a:pPr algn="just"/>
            <a:endParaRPr lang="es-AR" sz="2000" b="1" dirty="0"/>
          </a:p>
          <a:p>
            <a:pPr algn="just"/>
            <a:endParaRPr lang="es-AR" sz="1600" dirty="0" smtClean="0"/>
          </a:p>
        </p:txBody>
      </p:sp>
      <p:pic>
        <p:nvPicPr>
          <p:cNvPr id="9" name="Imagen 8"/>
          <p:cNvPicPr>
            <a:picLocks noChangeAspect="1"/>
          </p:cNvPicPr>
          <p:nvPr/>
        </p:nvPicPr>
        <p:blipFill>
          <a:blip r:embed="rId5"/>
          <a:stretch>
            <a:fillRect/>
          </a:stretch>
        </p:blipFill>
        <p:spPr>
          <a:xfrm>
            <a:off x="6186276" y="722551"/>
            <a:ext cx="2981325" cy="4695825"/>
          </a:xfrm>
          <a:prstGeom prst="rect">
            <a:avLst/>
          </a:prstGeom>
        </p:spPr>
      </p:pic>
      <p:pic>
        <p:nvPicPr>
          <p:cNvPr id="14" name="Imagen 13"/>
          <p:cNvPicPr>
            <a:picLocks noChangeAspect="1"/>
          </p:cNvPicPr>
          <p:nvPr/>
        </p:nvPicPr>
        <p:blipFill>
          <a:blip r:embed="rId6"/>
          <a:stretch>
            <a:fillRect/>
          </a:stretch>
        </p:blipFill>
        <p:spPr>
          <a:xfrm>
            <a:off x="3500226" y="1209558"/>
            <a:ext cx="2686050" cy="2028825"/>
          </a:xfrm>
          <a:prstGeom prst="rect">
            <a:avLst/>
          </a:prstGeom>
        </p:spPr>
      </p:pic>
      <p:pic>
        <p:nvPicPr>
          <p:cNvPr id="18" name="Imagen 17"/>
          <p:cNvPicPr>
            <a:picLocks noChangeAspect="1"/>
          </p:cNvPicPr>
          <p:nvPr/>
        </p:nvPicPr>
        <p:blipFill>
          <a:blip r:embed="rId7"/>
          <a:stretch>
            <a:fillRect/>
          </a:stretch>
        </p:blipFill>
        <p:spPr>
          <a:xfrm>
            <a:off x="122830" y="3191626"/>
            <a:ext cx="5909480" cy="3597830"/>
          </a:xfrm>
          <a:prstGeom prst="rect">
            <a:avLst/>
          </a:prstGeom>
        </p:spPr>
      </p:pic>
      <p:pic>
        <p:nvPicPr>
          <p:cNvPr id="2" name="Imagen 1"/>
          <p:cNvPicPr>
            <a:picLocks noChangeAspect="1"/>
          </p:cNvPicPr>
          <p:nvPr/>
        </p:nvPicPr>
        <p:blipFill>
          <a:blip r:embed="rId8"/>
          <a:stretch>
            <a:fillRect/>
          </a:stretch>
        </p:blipFill>
        <p:spPr>
          <a:xfrm>
            <a:off x="122830" y="1547696"/>
            <a:ext cx="3686175" cy="1352550"/>
          </a:xfrm>
          <a:prstGeom prst="rect">
            <a:avLst/>
          </a:prstGeom>
        </p:spPr>
      </p:pic>
    </p:spTree>
    <p:extLst>
      <p:ext uri="{BB962C8B-B14F-4D97-AF65-F5344CB8AC3E}">
        <p14:creationId xmlns:p14="http://schemas.microsoft.com/office/powerpoint/2010/main" val="30643396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Torre Meteorológica</a:t>
            </a:r>
            <a:endParaRPr lang="es-AR" sz="2000" b="1" dirty="0"/>
          </a:p>
          <a:p>
            <a:pPr algn="just"/>
            <a:endParaRPr lang="es-AR" sz="2000" dirty="0" smtClean="0"/>
          </a:p>
        </p:txBody>
      </p:sp>
      <p:sp>
        <p:nvSpPr>
          <p:cNvPr id="6" name="Rectángulo 5"/>
          <p:cNvSpPr/>
          <p:nvPr/>
        </p:nvSpPr>
        <p:spPr>
          <a:xfrm>
            <a:off x="122830" y="1516238"/>
            <a:ext cx="8618561" cy="2554545"/>
          </a:xfrm>
          <a:prstGeom prst="rect">
            <a:avLst/>
          </a:prstGeom>
        </p:spPr>
        <p:txBody>
          <a:bodyPr wrap="square">
            <a:spAutoFit/>
          </a:bodyPr>
          <a:lstStyle/>
          <a:p>
            <a:pPr algn="just"/>
            <a:endParaRPr lang="es-AR" sz="2400" dirty="0"/>
          </a:p>
          <a:p>
            <a:pPr algn="just"/>
            <a:endParaRPr lang="es-AR" sz="2000" b="1" dirty="0" smtClean="0"/>
          </a:p>
          <a:p>
            <a:pPr algn="just"/>
            <a:endParaRPr lang="es-AR" sz="2000" b="1" dirty="0"/>
          </a:p>
          <a:p>
            <a:pPr algn="just"/>
            <a:endParaRPr lang="es-AR" sz="2000" b="1" dirty="0" smtClean="0"/>
          </a:p>
          <a:p>
            <a:pPr algn="just"/>
            <a:endParaRPr lang="es-AR" sz="2000" b="1" dirty="0"/>
          </a:p>
          <a:p>
            <a:pPr algn="just"/>
            <a:endParaRPr lang="es-AR" sz="2000" b="1" dirty="0"/>
          </a:p>
          <a:p>
            <a:pPr algn="just"/>
            <a:endParaRPr lang="es-AR" sz="2000" b="1" dirty="0"/>
          </a:p>
          <a:p>
            <a:pPr algn="just"/>
            <a:endParaRPr lang="es-AR" sz="1600" dirty="0" smtClean="0"/>
          </a:p>
        </p:txBody>
      </p:sp>
      <p:pic>
        <p:nvPicPr>
          <p:cNvPr id="16" name="Imagen 15"/>
          <p:cNvPicPr>
            <a:picLocks noChangeAspect="1"/>
          </p:cNvPicPr>
          <p:nvPr/>
        </p:nvPicPr>
        <p:blipFill>
          <a:blip r:embed="rId5"/>
          <a:stretch>
            <a:fillRect/>
          </a:stretch>
        </p:blipFill>
        <p:spPr>
          <a:xfrm>
            <a:off x="165641" y="1481434"/>
            <a:ext cx="3757712" cy="3582935"/>
          </a:xfrm>
          <a:prstGeom prst="rect">
            <a:avLst/>
          </a:prstGeom>
        </p:spPr>
      </p:pic>
      <p:pic>
        <p:nvPicPr>
          <p:cNvPr id="17" name="Imagen 16"/>
          <p:cNvPicPr>
            <a:picLocks noChangeAspect="1"/>
          </p:cNvPicPr>
          <p:nvPr/>
        </p:nvPicPr>
        <p:blipFill>
          <a:blip r:embed="rId6"/>
          <a:stretch>
            <a:fillRect/>
          </a:stretch>
        </p:blipFill>
        <p:spPr>
          <a:xfrm>
            <a:off x="3359443" y="4020196"/>
            <a:ext cx="2486025" cy="2790825"/>
          </a:xfrm>
          <a:prstGeom prst="rect">
            <a:avLst/>
          </a:prstGeom>
        </p:spPr>
      </p:pic>
      <p:pic>
        <p:nvPicPr>
          <p:cNvPr id="2" name="Imagen 1"/>
          <p:cNvPicPr>
            <a:picLocks noChangeAspect="1"/>
          </p:cNvPicPr>
          <p:nvPr/>
        </p:nvPicPr>
        <p:blipFill>
          <a:blip r:embed="rId7"/>
          <a:stretch>
            <a:fillRect/>
          </a:stretch>
        </p:blipFill>
        <p:spPr>
          <a:xfrm>
            <a:off x="5406382" y="50104"/>
            <a:ext cx="3657600" cy="5610225"/>
          </a:xfrm>
          <a:prstGeom prst="rect">
            <a:avLst/>
          </a:prstGeom>
        </p:spPr>
      </p:pic>
      <p:pic>
        <p:nvPicPr>
          <p:cNvPr id="7" name="Imagen 6"/>
          <p:cNvPicPr>
            <a:picLocks noChangeAspect="1"/>
          </p:cNvPicPr>
          <p:nvPr/>
        </p:nvPicPr>
        <p:blipFill>
          <a:blip r:embed="rId8"/>
          <a:stretch>
            <a:fillRect/>
          </a:stretch>
        </p:blipFill>
        <p:spPr>
          <a:xfrm>
            <a:off x="55551" y="5210454"/>
            <a:ext cx="2787816" cy="1635736"/>
          </a:xfrm>
          <a:prstGeom prst="rect">
            <a:avLst/>
          </a:prstGeom>
        </p:spPr>
      </p:pic>
    </p:spTree>
    <p:extLst>
      <p:ext uri="{BB962C8B-B14F-4D97-AF65-F5344CB8AC3E}">
        <p14:creationId xmlns:p14="http://schemas.microsoft.com/office/powerpoint/2010/main" val="42220242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Torre Meteorológica</a:t>
            </a:r>
            <a:endParaRPr lang="es-AR" sz="2000" b="1" dirty="0"/>
          </a:p>
          <a:p>
            <a:pPr algn="just"/>
            <a:endParaRPr lang="es-AR" sz="2000" dirty="0" smtClean="0"/>
          </a:p>
        </p:txBody>
      </p:sp>
      <p:sp>
        <p:nvSpPr>
          <p:cNvPr id="6" name="Rectángulo 5"/>
          <p:cNvSpPr/>
          <p:nvPr/>
        </p:nvSpPr>
        <p:spPr>
          <a:xfrm>
            <a:off x="122830" y="1516238"/>
            <a:ext cx="8618561" cy="2554545"/>
          </a:xfrm>
          <a:prstGeom prst="rect">
            <a:avLst/>
          </a:prstGeom>
        </p:spPr>
        <p:txBody>
          <a:bodyPr wrap="square">
            <a:spAutoFit/>
          </a:bodyPr>
          <a:lstStyle/>
          <a:p>
            <a:pPr algn="just"/>
            <a:endParaRPr lang="es-AR" sz="2400" dirty="0"/>
          </a:p>
          <a:p>
            <a:pPr algn="just"/>
            <a:endParaRPr lang="es-AR" sz="2000" b="1" dirty="0" smtClean="0"/>
          </a:p>
          <a:p>
            <a:pPr algn="just"/>
            <a:endParaRPr lang="es-AR" sz="2000" b="1" dirty="0"/>
          </a:p>
          <a:p>
            <a:pPr algn="just"/>
            <a:endParaRPr lang="es-AR" sz="2000" b="1" dirty="0" smtClean="0"/>
          </a:p>
          <a:p>
            <a:pPr algn="just"/>
            <a:endParaRPr lang="es-AR" sz="2000" b="1" dirty="0"/>
          </a:p>
          <a:p>
            <a:pPr algn="just"/>
            <a:endParaRPr lang="es-AR" sz="2000" b="1" dirty="0"/>
          </a:p>
          <a:p>
            <a:pPr algn="just"/>
            <a:endParaRPr lang="es-AR" sz="2000" b="1" dirty="0"/>
          </a:p>
          <a:p>
            <a:pPr algn="just"/>
            <a:endParaRPr lang="es-AR" sz="1600" dirty="0" smtClean="0"/>
          </a:p>
        </p:txBody>
      </p:sp>
      <p:pic>
        <p:nvPicPr>
          <p:cNvPr id="10" name="Imagen 9"/>
          <p:cNvPicPr>
            <a:picLocks noChangeAspect="1"/>
          </p:cNvPicPr>
          <p:nvPr/>
        </p:nvPicPr>
        <p:blipFill>
          <a:blip r:embed="rId5"/>
          <a:stretch>
            <a:fillRect/>
          </a:stretch>
        </p:blipFill>
        <p:spPr>
          <a:xfrm>
            <a:off x="1" y="2361064"/>
            <a:ext cx="7126976" cy="4496936"/>
          </a:xfrm>
          <a:prstGeom prst="rect">
            <a:avLst/>
          </a:prstGeom>
        </p:spPr>
      </p:pic>
      <p:pic>
        <p:nvPicPr>
          <p:cNvPr id="15" name="Imagen 14"/>
          <p:cNvPicPr>
            <a:picLocks noChangeAspect="1"/>
          </p:cNvPicPr>
          <p:nvPr/>
        </p:nvPicPr>
        <p:blipFill>
          <a:blip r:embed="rId6"/>
          <a:stretch>
            <a:fillRect/>
          </a:stretch>
        </p:blipFill>
        <p:spPr>
          <a:xfrm>
            <a:off x="3530991" y="43873"/>
            <a:ext cx="5613009" cy="3653559"/>
          </a:xfrm>
          <a:prstGeom prst="rect">
            <a:avLst/>
          </a:prstGeom>
        </p:spPr>
      </p:pic>
    </p:spTree>
    <p:extLst>
      <p:ext uri="{BB962C8B-B14F-4D97-AF65-F5344CB8AC3E}">
        <p14:creationId xmlns:p14="http://schemas.microsoft.com/office/powerpoint/2010/main" val="27330204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Variables a analizar para determinar el potencial eólico</a:t>
            </a:r>
            <a:endParaRPr lang="es-AR" sz="2000" b="1" dirty="0"/>
          </a:p>
          <a:p>
            <a:pPr algn="just"/>
            <a:endParaRPr lang="es-AR" sz="2000" dirty="0" smtClean="0"/>
          </a:p>
        </p:txBody>
      </p:sp>
      <p:sp>
        <p:nvSpPr>
          <p:cNvPr id="6" name="Rectángulo 5"/>
          <p:cNvSpPr/>
          <p:nvPr/>
        </p:nvSpPr>
        <p:spPr>
          <a:xfrm>
            <a:off x="122830" y="1516238"/>
            <a:ext cx="8618561" cy="2185214"/>
          </a:xfrm>
          <a:prstGeom prst="rect">
            <a:avLst/>
          </a:prstGeom>
        </p:spPr>
        <p:txBody>
          <a:bodyPr wrap="square">
            <a:spAutoFit/>
          </a:bodyPr>
          <a:lstStyle/>
          <a:p>
            <a:pPr marL="342900" indent="-342900" algn="just">
              <a:buFont typeface="Arial" panose="020B0604020202020204" pitchFamily="34" charset="0"/>
              <a:buChar char="•"/>
            </a:pPr>
            <a:r>
              <a:rPr lang="es-AR" sz="2000" dirty="0" smtClean="0"/>
              <a:t>Velocidad media a la altura deseada</a:t>
            </a:r>
          </a:p>
          <a:p>
            <a:pPr marL="342900" indent="-342900" algn="just">
              <a:buFont typeface="Arial" panose="020B0604020202020204" pitchFamily="34" charset="0"/>
              <a:buChar char="•"/>
            </a:pPr>
            <a:r>
              <a:rPr lang="es-AR" sz="2000" dirty="0" smtClean="0"/>
              <a:t>Temperatura</a:t>
            </a:r>
          </a:p>
          <a:p>
            <a:pPr marL="342900" indent="-342900" algn="just">
              <a:buFont typeface="Arial" panose="020B0604020202020204" pitchFamily="34" charset="0"/>
              <a:buChar char="•"/>
            </a:pPr>
            <a:r>
              <a:rPr lang="es-AR" sz="2000" dirty="0" smtClean="0"/>
              <a:t>Presión atmosférica</a:t>
            </a:r>
          </a:p>
          <a:p>
            <a:pPr marL="342900" indent="-342900" algn="just">
              <a:buFont typeface="Arial" panose="020B0604020202020204" pitchFamily="34" charset="0"/>
              <a:buChar char="•"/>
            </a:pPr>
            <a:r>
              <a:rPr lang="es-AR" sz="2000" dirty="0" smtClean="0"/>
              <a:t>Distancias entre aerogeneradores y dirección del viento, pérdida por estela.</a:t>
            </a:r>
          </a:p>
          <a:p>
            <a:pPr marL="342900" indent="-342900" algn="just">
              <a:buFont typeface="Arial" panose="020B0604020202020204" pitchFamily="34" charset="0"/>
              <a:buChar char="•"/>
            </a:pPr>
            <a:r>
              <a:rPr lang="es-AR" sz="2000" dirty="0" smtClean="0"/>
              <a:t>Turbulencia</a:t>
            </a:r>
          </a:p>
          <a:p>
            <a:pPr marL="342900" indent="-342900" algn="just">
              <a:buFont typeface="Arial" panose="020B0604020202020204" pitchFamily="34" charset="0"/>
              <a:buChar char="•"/>
            </a:pPr>
            <a:r>
              <a:rPr lang="es-AR" sz="2000" dirty="0" err="1" smtClean="0"/>
              <a:t>Rafagosidad</a:t>
            </a:r>
            <a:r>
              <a:rPr lang="es-AR" sz="2000" dirty="0"/>
              <a:t> </a:t>
            </a:r>
            <a:r>
              <a:rPr lang="es-AR" sz="2000" dirty="0" smtClean="0"/>
              <a:t>( menor a 1,4 veces </a:t>
            </a:r>
            <a:r>
              <a:rPr lang="es-AR" sz="2000" dirty="0" err="1" smtClean="0"/>
              <a:t>Vref</a:t>
            </a:r>
            <a:r>
              <a:rPr lang="es-AR" sz="2000" dirty="0" smtClean="0"/>
              <a:t>)</a:t>
            </a:r>
          </a:p>
          <a:p>
            <a:pPr marL="342900" indent="-342900" algn="just">
              <a:buFont typeface="Arial" panose="020B0604020202020204" pitchFamily="34" charset="0"/>
              <a:buChar char="•"/>
            </a:pPr>
            <a:endParaRPr lang="es-AR" sz="1600" dirty="0" smtClean="0"/>
          </a:p>
        </p:txBody>
      </p:sp>
      <p:pic>
        <p:nvPicPr>
          <p:cNvPr id="2" name="Imagen 1"/>
          <p:cNvPicPr>
            <a:picLocks noChangeAspect="1"/>
          </p:cNvPicPr>
          <p:nvPr/>
        </p:nvPicPr>
        <p:blipFill>
          <a:blip r:embed="rId5"/>
          <a:stretch>
            <a:fillRect/>
          </a:stretch>
        </p:blipFill>
        <p:spPr>
          <a:xfrm>
            <a:off x="122829" y="3660555"/>
            <a:ext cx="4780745" cy="2685654"/>
          </a:xfrm>
          <a:prstGeom prst="rect">
            <a:avLst/>
          </a:prstGeom>
        </p:spPr>
      </p:pic>
      <p:pic>
        <p:nvPicPr>
          <p:cNvPr id="7" name="Imagen 6"/>
          <p:cNvPicPr>
            <a:picLocks noChangeAspect="1"/>
          </p:cNvPicPr>
          <p:nvPr/>
        </p:nvPicPr>
        <p:blipFill>
          <a:blip r:embed="rId6"/>
          <a:stretch>
            <a:fillRect/>
          </a:stretch>
        </p:blipFill>
        <p:spPr>
          <a:xfrm>
            <a:off x="4837585" y="2967924"/>
            <a:ext cx="4183586" cy="2661314"/>
          </a:xfrm>
          <a:prstGeom prst="rect">
            <a:avLst/>
          </a:prstGeom>
        </p:spPr>
      </p:pic>
    </p:spTree>
    <p:extLst>
      <p:ext uri="{BB962C8B-B14F-4D97-AF65-F5344CB8AC3E}">
        <p14:creationId xmlns:p14="http://schemas.microsoft.com/office/powerpoint/2010/main" val="23086857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Variables a analizar para determinar el potencial eólico</a:t>
            </a:r>
            <a:endParaRPr lang="es-AR" sz="2000" b="1" dirty="0"/>
          </a:p>
          <a:p>
            <a:pPr algn="just"/>
            <a:endParaRPr lang="es-AR" sz="2000" dirty="0" smtClean="0"/>
          </a:p>
        </p:txBody>
      </p:sp>
      <p:pic>
        <p:nvPicPr>
          <p:cNvPr id="10" name="Imagen 9"/>
          <p:cNvPicPr>
            <a:picLocks noChangeAspect="1"/>
          </p:cNvPicPr>
          <p:nvPr/>
        </p:nvPicPr>
        <p:blipFill>
          <a:blip r:embed="rId5"/>
          <a:stretch>
            <a:fillRect/>
          </a:stretch>
        </p:blipFill>
        <p:spPr>
          <a:xfrm>
            <a:off x="49559" y="1435683"/>
            <a:ext cx="4295775" cy="2933700"/>
          </a:xfrm>
          <a:prstGeom prst="rect">
            <a:avLst/>
          </a:prstGeom>
        </p:spPr>
      </p:pic>
      <p:pic>
        <p:nvPicPr>
          <p:cNvPr id="11" name="Imagen 10"/>
          <p:cNvPicPr>
            <a:picLocks noChangeAspect="1"/>
          </p:cNvPicPr>
          <p:nvPr/>
        </p:nvPicPr>
        <p:blipFill>
          <a:blip r:embed="rId6"/>
          <a:stretch>
            <a:fillRect/>
          </a:stretch>
        </p:blipFill>
        <p:spPr>
          <a:xfrm>
            <a:off x="4382496" y="2188158"/>
            <a:ext cx="4638675" cy="1428750"/>
          </a:xfrm>
          <a:prstGeom prst="rect">
            <a:avLst/>
          </a:prstGeom>
        </p:spPr>
      </p:pic>
      <p:pic>
        <p:nvPicPr>
          <p:cNvPr id="8" name="Imagen 7"/>
          <p:cNvPicPr>
            <a:picLocks noChangeAspect="1"/>
          </p:cNvPicPr>
          <p:nvPr/>
        </p:nvPicPr>
        <p:blipFill>
          <a:blip r:embed="rId7"/>
          <a:stretch>
            <a:fillRect/>
          </a:stretch>
        </p:blipFill>
        <p:spPr>
          <a:xfrm>
            <a:off x="1939119" y="4520181"/>
            <a:ext cx="4419600" cy="2314575"/>
          </a:xfrm>
          <a:prstGeom prst="rect">
            <a:avLst/>
          </a:prstGeom>
        </p:spPr>
      </p:pic>
    </p:spTree>
    <p:extLst>
      <p:ext uri="{BB962C8B-B14F-4D97-AF65-F5344CB8AC3E}">
        <p14:creationId xmlns:p14="http://schemas.microsoft.com/office/powerpoint/2010/main" val="26608193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smtClean="0"/>
              <a:t>Resultados de medición</a:t>
            </a:r>
            <a:endParaRPr lang="es-AR" sz="2000" b="1" dirty="0"/>
          </a:p>
          <a:p>
            <a:pPr algn="just"/>
            <a:endParaRPr lang="es-AR" sz="2000" dirty="0" smtClean="0"/>
          </a:p>
        </p:txBody>
      </p:sp>
      <p:pic>
        <p:nvPicPr>
          <p:cNvPr id="2" name="Imagen 1"/>
          <p:cNvPicPr>
            <a:picLocks noChangeAspect="1"/>
          </p:cNvPicPr>
          <p:nvPr/>
        </p:nvPicPr>
        <p:blipFill>
          <a:blip r:embed="rId5"/>
          <a:stretch>
            <a:fillRect/>
          </a:stretch>
        </p:blipFill>
        <p:spPr>
          <a:xfrm>
            <a:off x="14094" y="1516454"/>
            <a:ext cx="4407780" cy="2814088"/>
          </a:xfrm>
          <a:prstGeom prst="rect">
            <a:avLst/>
          </a:prstGeom>
        </p:spPr>
      </p:pic>
      <p:pic>
        <p:nvPicPr>
          <p:cNvPr id="6" name="Imagen 5"/>
          <p:cNvPicPr>
            <a:picLocks noChangeAspect="1"/>
          </p:cNvPicPr>
          <p:nvPr/>
        </p:nvPicPr>
        <p:blipFill>
          <a:blip r:embed="rId6"/>
          <a:stretch>
            <a:fillRect/>
          </a:stretch>
        </p:blipFill>
        <p:spPr>
          <a:xfrm>
            <a:off x="4435522" y="98642"/>
            <a:ext cx="4611593" cy="2781037"/>
          </a:xfrm>
          <a:prstGeom prst="rect">
            <a:avLst/>
          </a:prstGeom>
        </p:spPr>
      </p:pic>
      <p:pic>
        <p:nvPicPr>
          <p:cNvPr id="7" name="Imagen 6"/>
          <p:cNvPicPr>
            <a:picLocks noChangeAspect="1"/>
          </p:cNvPicPr>
          <p:nvPr/>
        </p:nvPicPr>
        <p:blipFill>
          <a:blip r:embed="rId7"/>
          <a:stretch>
            <a:fillRect/>
          </a:stretch>
        </p:blipFill>
        <p:spPr>
          <a:xfrm>
            <a:off x="4498359" y="2962124"/>
            <a:ext cx="4485918" cy="2715345"/>
          </a:xfrm>
          <a:prstGeom prst="rect">
            <a:avLst/>
          </a:prstGeom>
        </p:spPr>
      </p:pic>
      <p:pic>
        <p:nvPicPr>
          <p:cNvPr id="9" name="Imagen 8"/>
          <p:cNvPicPr>
            <a:picLocks noChangeAspect="1"/>
          </p:cNvPicPr>
          <p:nvPr/>
        </p:nvPicPr>
        <p:blipFill>
          <a:blip r:embed="rId8"/>
          <a:stretch>
            <a:fillRect/>
          </a:stretch>
        </p:blipFill>
        <p:spPr>
          <a:xfrm>
            <a:off x="0" y="4287624"/>
            <a:ext cx="4435522" cy="2624968"/>
          </a:xfrm>
          <a:prstGeom prst="rect">
            <a:avLst/>
          </a:prstGeom>
        </p:spPr>
      </p:pic>
    </p:spTree>
    <p:extLst>
      <p:ext uri="{BB962C8B-B14F-4D97-AF65-F5344CB8AC3E}">
        <p14:creationId xmlns:p14="http://schemas.microsoft.com/office/powerpoint/2010/main" val="4877942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3477875"/>
          </a:xfrm>
          <a:prstGeom prst="rect">
            <a:avLst/>
          </a:prstGeom>
        </p:spPr>
        <p:txBody>
          <a:bodyPr wrap="square">
            <a:spAutoFit/>
          </a:bodyPr>
          <a:lstStyle/>
          <a:p>
            <a:r>
              <a:rPr lang="es-AR" sz="2000" b="1" dirty="0" smtClean="0"/>
              <a:t>Métodos de detección de fallas en aerogeneradores</a:t>
            </a:r>
          </a:p>
          <a:p>
            <a:endParaRPr lang="es-AR" sz="2000" dirty="0"/>
          </a:p>
          <a:p>
            <a:pPr marL="342900" indent="-342900">
              <a:buFont typeface="Arial" panose="020B0604020202020204" pitchFamily="34" charset="0"/>
              <a:buChar char="•"/>
            </a:pPr>
            <a:r>
              <a:rPr lang="es-AR" sz="2000" dirty="0" smtClean="0"/>
              <a:t>Análisis estadísticos de datos producción extraídos del sistema SCADA</a:t>
            </a:r>
          </a:p>
          <a:p>
            <a:pPr marL="342900" indent="-342900">
              <a:buFont typeface="Arial" panose="020B0604020202020204" pitchFamily="34" charset="0"/>
              <a:buChar char="•"/>
            </a:pPr>
            <a:r>
              <a:rPr lang="es-AR" sz="2000" dirty="0" smtClean="0"/>
              <a:t>Aplicación de IA a los datos extraídos del sistema SCADA</a:t>
            </a:r>
          </a:p>
          <a:p>
            <a:pPr marL="342900" indent="-342900">
              <a:buFont typeface="Arial" panose="020B0604020202020204" pitchFamily="34" charset="0"/>
              <a:buChar char="•"/>
            </a:pPr>
            <a:r>
              <a:rPr lang="es-AR" sz="2000" dirty="0" smtClean="0"/>
              <a:t>Inspección de palas mediante fotografía área , plataformas y desde suelo</a:t>
            </a:r>
          </a:p>
          <a:p>
            <a:pPr marL="342900" indent="-342900">
              <a:buFont typeface="Arial" panose="020B0604020202020204" pitchFamily="34" charset="0"/>
              <a:buChar char="•"/>
            </a:pPr>
            <a:r>
              <a:rPr lang="es-AR" sz="2000" dirty="0" smtClean="0"/>
              <a:t>Inspección </a:t>
            </a:r>
            <a:r>
              <a:rPr lang="es-AR" sz="2000" dirty="0" err="1" smtClean="0"/>
              <a:t>termografíca</a:t>
            </a:r>
            <a:r>
              <a:rPr lang="es-AR" sz="2000" dirty="0" smtClean="0"/>
              <a:t> de palas</a:t>
            </a:r>
          </a:p>
          <a:p>
            <a:pPr marL="342900" indent="-342900">
              <a:buFont typeface="Arial" panose="020B0604020202020204" pitchFamily="34" charset="0"/>
              <a:buChar char="•"/>
            </a:pPr>
            <a:r>
              <a:rPr lang="es-AR" sz="2000" dirty="0" smtClean="0"/>
              <a:t>Análisis de aceites</a:t>
            </a:r>
          </a:p>
          <a:p>
            <a:pPr marL="342900" indent="-342900">
              <a:buFont typeface="Arial" panose="020B0604020202020204" pitchFamily="34" charset="0"/>
              <a:buChar char="•"/>
            </a:pPr>
            <a:r>
              <a:rPr lang="es-AR" sz="2000" dirty="0" err="1" smtClean="0"/>
              <a:t>Boroscopía</a:t>
            </a:r>
            <a:endParaRPr lang="es-AR" sz="2000" dirty="0" smtClean="0"/>
          </a:p>
          <a:p>
            <a:pPr marL="342900" indent="-342900">
              <a:buFont typeface="Arial" panose="020B0604020202020204" pitchFamily="34" charset="0"/>
              <a:buChar char="•"/>
            </a:pPr>
            <a:endParaRPr lang="es-AR" sz="2000" b="1" dirty="0" smtClean="0"/>
          </a:p>
          <a:p>
            <a:pPr marL="342900" indent="-342900">
              <a:buFont typeface="Arial" panose="020B0604020202020204" pitchFamily="34" charset="0"/>
              <a:buChar char="•"/>
            </a:pPr>
            <a:endParaRPr lang="es-AR" sz="2000" b="1" dirty="0"/>
          </a:p>
          <a:p>
            <a:pPr algn="just"/>
            <a:endParaRPr lang="es-AR" sz="2000" dirty="0" smtClean="0"/>
          </a:p>
        </p:txBody>
      </p:sp>
    </p:spTree>
    <p:extLst>
      <p:ext uri="{BB962C8B-B14F-4D97-AF65-F5344CB8AC3E}">
        <p14:creationId xmlns:p14="http://schemas.microsoft.com/office/powerpoint/2010/main" val="30091254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pic>
        <p:nvPicPr>
          <p:cNvPr id="10" name="Imagen 9">
            <a:extLst>
              <a:ext uri="{FF2B5EF4-FFF2-40B4-BE49-F238E27FC236}">
                <a16:creationId xmlns="" xmlns:a16="http://schemas.microsoft.com/office/drawing/2014/main" xmlns:lc="http://schemas.openxmlformats.org/drawingml/2006/lockedCanvas" id="{E3BC41F2-8104-B548-BA95-20B93237B93B}"/>
              </a:ext>
            </a:extLst>
          </p:cNvPr>
          <p:cNvPicPr/>
          <p:nvPr/>
        </p:nvPicPr>
        <p:blipFill>
          <a:blip r:embed="rId5"/>
          <a:stretch>
            <a:fillRect/>
          </a:stretch>
        </p:blipFill>
        <p:spPr>
          <a:xfrm>
            <a:off x="3748625" y="1110663"/>
            <a:ext cx="1986868" cy="2511188"/>
          </a:xfrm>
          <a:prstGeom prst="rect">
            <a:avLst/>
          </a:prstGeom>
          <a:effectLst>
            <a:softEdge rad="127000"/>
          </a:effectLst>
        </p:spPr>
      </p:pic>
      <p:pic>
        <p:nvPicPr>
          <p:cNvPr id="11" name="Imagen 10">
            <a:extLst>
              <a:ext uri="{FF2B5EF4-FFF2-40B4-BE49-F238E27FC236}">
                <a16:creationId xmlns="" xmlns:a16="http://schemas.microsoft.com/office/drawing/2014/main" xmlns:lc="http://schemas.openxmlformats.org/drawingml/2006/lockedCanvas" id="{63B92AAA-5CEF-3D49-8907-6FAC722B1D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3645" y="796965"/>
            <a:ext cx="2957513" cy="3138585"/>
          </a:xfrm>
          <a:prstGeom prst="rect">
            <a:avLst/>
          </a:prstGeom>
          <a:effectLst>
            <a:softEdge rad="88900"/>
          </a:effectLst>
        </p:spPr>
      </p:pic>
      <p:pic>
        <p:nvPicPr>
          <p:cNvPr id="12" name="Imagen 11">
            <a:extLst>
              <a:ext uri="{FF2B5EF4-FFF2-40B4-BE49-F238E27FC236}">
                <a16:creationId xmlns="" xmlns:a16="http://schemas.microsoft.com/office/drawing/2014/main" xmlns:lc="http://schemas.openxmlformats.org/drawingml/2006/lockedCanvas" id="{C7B6E986-7776-234C-9C58-B1F67C4C8A9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8143" y="3847042"/>
            <a:ext cx="1863996" cy="2831910"/>
          </a:xfrm>
          <a:prstGeom prst="rect">
            <a:avLst/>
          </a:prstGeom>
        </p:spPr>
      </p:pic>
      <p:pic>
        <p:nvPicPr>
          <p:cNvPr id="13" name="Imagen 12">
            <a:extLst>
              <a:ext uri="{FF2B5EF4-FFF2-40B4-BE49-F238E27FC236}">
                <a16:creationId xmlns="" xmlns:a16="http://schemas.microsoft.com/office/drawing/2014/main" xmlns:lc="http://schemas.openxmlformats.org/drawingml/2006/lockedCanvas" id="{E4A1BC11-9755-8E4D-814C-B8536104D79D}"/>
              </a:ext>
            </a:extLst>
          </p:cNvPr>
          <p:cNvPicPr/>
          <p:nvPr/>
        </p:nvPicPr>
        <p:blipFill>
          <a:blip r:embed="rId8"/>
          <a:stretch>
            <a:fillRect/>
          </a:stretch>
        </p:blipFill>
        <p:spPr>
          <a:xfrm>
            <a:off x="2864294" y="3935550"/>
            <a:ext cx="3129351" cy="2654894"/>
          </a:xfrm>
          <a:prstGeom prst="rect">
            <a:avLst/>
          </a:prstGeom>
          <a:effectLst>
            <a:softEdge rad="165100"/>
          </a:effectLst>
        </p:spPr>
      </p:pic>
      <p:pic>
        <p:nvPicPr>
          <p:cNvPr id="9" name="Imagen 8"/>
          <p:cNvPicPr/>
          <p:nvPr/>
        </p:nvPicPr>
        <p:blipFill>
          <a:blip r:embed="rId9"/>
          <a:stretch>
            <a:fillRect/>
          </a:stretch>
        </p:blipFill>
        <p:spPr>
          <a:xfrm>
            <a:off x="84690" y="993575"/>
            <a:ext cx="3405784" cy="2624365"/>
          </a:xfrm>
          <a:prstGeom prst="rect">
            <a:avLst/>
          </a:prstGeom>
        </p:spPr>
      </p:pic>
    </p:spTree>
    <p:extLst>
      <p:ext uri="{BB962C8B-B14F-4D97-AF65-F5344CB8AC3E}">
        <p14:creationId xmlns:p14="http://schemas.microsoft.com/office/powerpoint/2010/main" val="8609186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307073" y="1041486"/>
            <a:ext cx="8523027" cy="5016758"/>
          </a:xfrm>
          <a:prstGeom prst="rect">
            <a:avLst/>
          </a:prstGeom>
        </p:spPr>
        <p:txBody>
          <a:bodyPr wrap="square">
            <a:spAutoFit/>
          </a:bodyPr>
          <a:lstStyle/>
          <a:p>
            <a:r>
              <a:rPr lang="es-AR" sz="2000" b="1" dirty="0" smtClean="0"/>
              <a:t>Recurso eólico: energía y aerogeneradores</a:t>
            </a:r>
          </a:p>
          <a:p>
            <a:pPr algn="just"/>
            <a:endParaRPr lang="es-AR" sz="2000" b="1" dirty="0"/>
          </a:p>
          <a:p>
            <a:pPr marL="342900" indent="-342900" algn="just">
              <a:buFont typeface="Arial" panose="020B0604020202020204" pitchFamily="34" charset="0"/>
              <a:buChar char="•"/>
            </a:pPr>
            <a:r>
              <a:rPr lang="es-AR" sz="2000" dirty="0" smtClean="0"/>
              <a:t>La energía </a:t>
            </a:r>
            <a:r>
              <a:rPr lang="es-AR" sz="2000" dirty="0"/>
              <a:t>eólica es primordialmente utilizada para generar electricidad, aunque también algunos molinos de viento se utilizan para sacar agua de pozos en zonas rurales. </a:t>
            </a:r>
            <a:endParaRPr lang="es-AR" sz="2000" dirty="0" smtClean="0"/>
          </a:p>
          <a:p>
            <a:pPr marL="342900" indent="-342900" algn="just">
              <a:buFont typeface="Arial" panose="020B0604020202020204" pitchFamily="34" charset="0"/>
              <a:buChar char="•"/>
            </a:pPr>
            <a:r>
              <a:rPr lang="es-AR" sz="2000" dirty="0" smtClean="0"/>
              <a:t>El recurso eólico se considera una fuente renovable y por lo tanto inagotable de energía.</a:t>
            </a:r>
          </a:p>
          <a:p>
            <a:pPr marL="342900" indent="-342900" algn="just">
              <a:buFont typeface="Arial" panose="020B0604020202020204" pitchFamily="34" charset="0"/>
              <a:buChar char="•"/>
            </a:pPr>
            <a:r>
              <a:rPr lang="es-AR" sz="2000" dirty="0"/>
              <a:t>Un aerogenerador es un generador eléctrico movido por una turbina accionada por el viento (turbina eólica). La energía cinética del aire en movimiento, proporciona energía mecánica a un rotor hélice que, a través de un sistema de transmisión mecánico, hace girar un generador, normalmente un alternador trifásico, que convierte la energía mecánica rotacional en energía eléctrica. </a:t>
            </a:r>
          </a:p>
          <a:p>
            <a:pPr marL="342900" indent="-342900" algn="just">
              <a:buFont typeface="Arial" panose="020B0604020202020204" pitchFamily="34" charset="0"/>
              <a:buChar char="•"/>
            </a:pPr>
            <a:r>
              <a:rPr lang="es-AR" sz="2000" dirty="0"/>
              <a:t>Existen diferentes tipos de aerogeneradores, dependiendo de su potencia, la disposición de su eje de rotación, el tipo de generador, etc.</a:t>
            </a:r>
          </a:p>
          <a:p>
            <a:pPr algn="just"/>
            <a:endParaRPr lang="es-AR" sz="2000"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4495710" y="5186150"/>
            <a:ext cx="2552726" cy="1305868"/>
          </a:xfrm>
          <a:prstGeom prst="rect">
            <a:avLst/>
          </a:prstGeom>
        </p:spPr>
      </p:pic>
      <p:sp>
        <p:nvSpPr>
          <p:cNvPr id="3" name="Rectángulo 2"/>
          <p:cNvSpPr/>
          <p:nvPr/>
        </p:nvSpPr>
        <p:spPr>
          <a:xfrm>
            <a:off x="46539" y="1723873"/>
            <a:ext cx="8898341" cy="3785652"/>
          </a:xfrm>
          <a:prstGeom prst="rect">
            <a:avLst/>
          </a:prstGeom>
        </p:spPr>
        <p:txBody>
          <a:bodyPr wrap="square">
            <a:spAutoFit/>
          </a:bodyPr>
          <a:lstStyle/>
          <a:p>
            <a:pPr algn="ctr"/>
            <a:r>
              <a:rPr lang="es-AR" sz="5400" b="1" dirty="0" smtClean="0"/>
              <a:t>MUCHAS GRACIAS</a:t>
            </a:r>
          </a:p>
          <a:p>
            <a:pPr algn="ctr"/>
            <a:endParaRPr lang="es-AR" sz="5400" b="1" dirty="0" smtClean="0"/>
          </a:p>
          <a:p>
            <a:pPr algn="ctr"/>
            <a:r>
              <a:rPr lang="es-AR" sz="2400" b="1" dirty="0" smtClean="0">
                <a:hlinkClick r:id="rId5"/>
              </a:rPr>
              <a:t>miaconis@telener.mx</a:t>
            </a:r>
            <a:endParaRPr lang="es-AR" sz="2400" b="1" dirty="0" smtClean="0"/>
          </a:p>
          <a:p>
            <a:pPr algn="ctr"/>
            <a:r>
              <a:rPr lang="es-AR" sz="2400" b="1" dirty="0" smtClean="0">
                <a:hlinkClick r:id="rId6"/>
              </a:rPr>
              <a:t>miacon1@palermo.edu</a:t>
            </a:r>
            <a:endParaRPr lang="es-AR" sz="2400" b="1" dirty="0" smtClean="0"/>
          </a:p>
          <a:p>
            <a:pPr algn="ctr"/>
            <a:endParaRPr lang="es-AR" sz="2400" dirty="0" smtClean="0"/>
          </a:p>
          <a:p>
            <a:pPr marL="342900" indent="-342900">
              <a:buFont typeface="Arial" panose="020B0604020202020204" pitchFamily="34" charset="0"/>
              <a:buChar char="•"/>
            </a:pPr>
            <a:endParaRPr lang="es-AR" sz="2000" b="1" dirty="0" smtClean="0"/>
          </a:p>
          <a:p>
            <a:pPr marL="342900" indent="-342900">
              <a:buFont typeface="Arial" panose="020B0604020202020204" pitchFamily="34" charset="0"/>
              <a:buChar char="•"/>
            </a:pPr>
            <a:endParaRPr lang="es-AR" sz="2000" b="1" dirty="0"/>
          </a:p>
          <a:p>
            <a:pPr algn="just"/>
            <a:endParaRPr lang="es-AR" sz="2000" dirty="0" smtClean="0"/>
          </a:p>
        </p:txBody>
      </p:sp>
      <p:pic>
        <p:nvPicPr>
          <p:cNvPr id="9" name="Imagen 8"/>
          <p:cNvPicPr>
            <a:picLocks noChangeAspect="1"/>
          </p:cNvPicPr>
          <p:nvPr/>
        </p:nvPicPr>
        <p:blipFill>
          <a:blip r:embed="rId7"/>
          <a:stretch>
            <a:fillRect/>
          </a:stretch>
        </p:blipFill>
        <p:spPr>
          <a:xfrm>
            <a:off x="2310251" y="4880718"/>
            <a:ext cx="1926062" cy="1926062"/>
          </a:xfrm>
          <a:prstGeom prst="rect">
            <a:avLst/>
          </a:prstGeom>
        </p:spPr>
      </p:pic>
    </p:spTree>
    <p:extLst>
      <p:ext uri="{BB962C8B-B14F-4D97-AF65-F5344CB8AC3E}">
        <p14:creationId xmlns:p14="http://schemas.microsoft.com/office/powerpoint/2010/main" val="12565761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4247317"/>
          </a:xfrm>
          <a:prstGeom prst="rect">
            <a:avLst/>
          </a:prstGeom>
        </p:spPr>
        <p:txBody>
          <a:bodyPr wrap="square">
            <a:spAutoFit/>
          </a:bodyPr>
          <a:lstStyle/>
          <a:p>
            <a:r>
              <a:rPr lang="es-AR" sz="2000" b="1" dirty="0"/>
              <a:t>Recurso eólico: energía y aerogeneradores</a:t>
            </a:r>
          </a:p>
          <a:p>
            <a:pPr algn="just"/>
            <a:endParaRPr lang="es-AR" sz="2000" b="1" dirty="0"/>
          </a:p>
          <a:p>
            <a:pPr algn="just">
              <a:lnSpc>
                <a:spcPct val="150000"/>
              </a:lnSpc>
              <a:buFont typeface="Wingdings" pitchFamily="2" charset="2"/>
              <a:buChar char="ü"/>
              <a:defRPr/>
            </a:pPr>
            <a:r>
              <a:rPr lang="es-MX" sz="2000" u="sng" dirty="0"/>
              <a:t>Horizontales:</a:t>
            </a:r>
            <a:r>
              <a:rPr lang="es-MX" sz="2000" dirty="0"/>
              <a:t> </a:t>
            </a:r>
            <a:r>
              <a:rPr lang="es-ES" sz="2000" dirty="0"/>
              <a:t>tienen hélices con perfiles alares similares a los aviones. Un generador eólico tradicional debe  girar libremente en su eje horizontal y pivotear en su eje vertical cuando el mismo se orienta. Por lo tanto los apoyos del eje vertical deben soportar un esfuerzo de torsión elevado y deben estar sobredimensionados para soportar posibles eventualidades climáticas.</a:t>
            </a:r>
          </a:p>
          <a:p>
            <a:pPr>
              <a:lnSpc>
                <a:spcPct val="150000"/>
              </a:lnSpc>
              <a:buFont typeface="Wingdings" pitchFamily="2" charset="2"/>
              <a:buChar char="ü"/>
              <a:defRPr/>
            </a:pPr>
            <a:r>
              <a:rPr lang="es-ES" sz="2000" u="sng" dirty="0" smtClean="0"/>
              <a:t>Verticales</a:t>
            </a:r>
            <a:r>
              <a:rPr lang="es-ES" sz="2000" u="sng" dirty="0"/>
              <a:t>:</a:t>
            </a:r>
            <a:r>
              <a:rPr lang="es-ES" sz="2000" dirty="0"/>
              <a:t> dentro de los aerogeneradores de eje vertical se destacan el </a:t>
            </a:r>
            <a:r>
              <a:rPr lang="es-ES" sz="2000" dirty="0" err="1"/>
              <a:t>Savonius</a:t>
            </a:r>
            <a:r>
              <a:rPr lang="es-ES" sz="2000" dirty="0"/>
              <a:t>, </a:t>
            </a:r>
            <a:r>
              <a:rPr lang="es-ES" sz="2000" dirty="0" err="1"/>
              <a:t>Darrieus</a:t>
            </a:r>
            <a:r>
              <a:rPr lang="es-ES" sz="2000" dirty="0"/>
              <a:t> y </a:t>
            </a:r>
            <a:r>
              <a:rPr lang="es-ES" sz="2000" dirty="0" err="1"/>
              <a:t>Giromill</a:t>
            </a:r>
            <a:r>
              <a:rPr lang="es-ES" sz="2000" dirty="0"/>
              <a:t>.</a:t>
            </a:r>
            <a:endParaRPr lang="es-AR" sz="2000" dirty="0"/>
          </a:p>
          <a:p>
            <a:pPr algn="just"/>
            <a:endParaRPr lang="es-AR" sz="2000" dirty="0" smtClean="0"/>
          </a:p>
        </p:txBody>
      </p:sp>
      <p:pic>
        <p:nvPicPr>
          <p:cNvPr id="1026" name="Picture 2" descr="Resultado de imagen para aerogenerador eje vertic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9252" y="4348731"/>
            <a:ext cx="3933825" cy="265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4359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a:t>Recurso eólico: </a:t>
            </a:r>
            <a:r>
              <a:rPr lang="es-AR" sz="2000" b="1" dirty="0" smtClean="0"/>
              <a:t>variaciones del viento</a:t>
            </a:r>
            <a:endParaRPr lang="es-AR" sz="2000" b="1" dirty="0"/>
          </a:p>
          <a:p>
            <a:pPr algn="just"/>
            <a:endParaRPr lang="es-AR" sz="2000" dirty="0" smtClean="0"/>
          </a:p>
        </p:txBody>
      </p:sp>
      <p:pic>
        <p:nvPicPr>
          <p:cNvPr id="2" name="Imagen 1"/>
          <p:cNvPicPr>
            <a:picLocks noChangeAspect="1"/>
          </p:cNvPicPr>
          <p:nvPr/>
        </p:nvPicPr>
        <p:blipFill>
          <a:blip r:embed="rId5"/>
          <a:stretch>
            <a:fillRect/>
          </a:stretch>
        </p:blipFill>
        <p:spPr>
          <a:xfrm>
            <a:off x="498922" y="1480252"/>
            <a:ext cx="8044577" cy="4511115"/>
          </a:xfrm>
          <a:prstGeom prst="rect">
            <a:avLst/>
          </a:prstGeom>
        </p:spPr>
      </p:pic>
      <p:sp>
        <p:nvSpPr>
          <p:cNvPr id="7" name="CuadroTexto 6"/>
          <p:cNvSpPr txBox="1"/>
          <p:nvPr/>
        </p:nvSpPr>
        <p:spPr>
          <a:xfrm>
            <a:off x="443345" y="5349922"/>
            <a:ext cx="3418971" cy="400110"/>
          </a:xfrm>
          <a:prstGeom prst="rect">
            <a:avLst/>
          </a:prstGeom>
          <a:noFill/>
        </p:spPr>
        <p:txBody>
          <a:bodyPr wrap="square" rtlCol="0">
            <a:spAutoFit/>
          </a:bodyPr>
          <a:lstStyle/>
          <a:p>
            <a:r>
              <a:rPr lang="es-AR" sz="2000" dirty="0" smtClean="0"/>
              <a:t>Perfil vertical de velocidad</a:t>
            </a:r>
            <a:endParaRPr lang="es-AR" sz="2000" dirty="0"/>
          </a:p>
        </p:txBody>
      </p:sp>
    </p:spTree>
    <p:extLst>
      <p:ext uri="{BB962C8B-B14F-4D97-AF65-F5344CB8AC3E}">
        <p14:creationId xmlns:p14="http://schemas.microsoft.com/office/powerpoint/2010/main" val="4063124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a:t>Recurso eólico: </a:t>
            </a:r>
            <a:r>
              <a:rPr lang="es-AR" sz="2000" b="1" dirty="0" smtClean="0"/>
              <a:t>variaciones del viento</a:t>
            </a:r>
            <a:endParaRPr lang="es-AR" sz="2000" b="1" dirty="0"/>
          </a:p>
          <a:p>
            <a:pPr algn="just"/>
            <a:endParaRPr lang="es-AR" sz="2000" dirty="0" smtClean="0"/>
          </a:p>
        </p:txBody>
      </p:sp>
      <p:sp>
        <p:nvSpPr>
          <p:cNvPr id="6" name="Rectángulo 5"/>
          <p:cNvSpPr/>
          <p:nvPr/>
        </p:nvSpPr>
        <p:spPr>
          <a:xfrm>
            <a:off x="225187" y="1682095"/>
            <a:ext cx="8618561" cy="4093428"/>
          </a:xfrm>
          <a:prstGeom prst="rect">
            <a:avLst/>
          </a:prstGeom>
        </p:spPr>
        <p:txBody>
          <a:bodyPr wrap="square">
            <a:spAutoFit/>
          </a:bodyPr>
          <a:lstStyle/>
          <a:p>
            <a:pPr algn="just"/>
            <a:r>
              <a:rPr lang="es-AR" sz="2000" dirty="0"/>
              <a:t>Es importante señalar que la velocidad del viento varía con la </a:t>
            </a:r>
            <a:r>
              <a:rPr lang="es-AR" sz="2000" dirty="0" smtClean="0"/>
              <a:t>altura y </a:t>
            </a:r>
            <a:r>
              <a:rPr lang="es-AR" sz="2000" dirty="0"/>
              <a:t>depende fundamentalmente de la naturaleza del terreno sobre el cual se desplazan las masas de aire. La variación de velocidad puede representase mediante la siguiente expresión</a:t>
            </a:r>
            <a:r>
              <a:rPr lang="es-AR" sz="2000" dirty="0" smtClean="0"/>
              <a:t>:</a:t>
            </a:r>
          </a:p>
          <a:p>
            <a:pPr algn="just"/>
            <a:endParaRPr lang="es-AR" sz="2000" dirty="0"/>
          </a:p>
          <a:p>
            <a:pPr algn="just"/>
            <a:endParaRPr lang="es-AR" sz="2000" dirty="0" smtClean="0"/>
          </a:p>
          <a:p>
            <a:pPr algn="just"/>
            <a:endParaRPr lang="es-AR" sz="2000" dirty="0"/>
          </a:p>
          <a:p>
            <a:pPr algn="just"/>
            <a:endParaRPr lang="es-AR" sz="2000" dirty="0" smtClean="0"/>
          </a:p>
          <a:p>
            <a:pPr algn="just"/>
            <a:endParaRPr lang="es-AR" sz="2000" dirty="0"/>
          </a:p>
          <a:p>
            <a:pPr algn="just"/>
            <a:r>
              <a:rPr lang="es-AR" sz="2000" dirty="0" smtClean="0"/>
              <a:t>Donde V1&lt;V2 </a:t>
            </a:r>
            <a:r>
              <a:rPr lang="es-AR" sz="2000" dirty="0"/>
              <a:t>representan las velocidades del viento a las </a:t>
            </a:r>
            <a:r>
              <a:rPr lang="es-AR" sz="2000" dirty="0" smtClean="0"/>
              <a:t>alturas h1&lt;h2 </a:t>
            </a:r>
            <a:r>
              <a:rPr lang="es-AR" sz="2000" dirty="0"/>
              <a:t>, respectivamente. El exponente α caracteriza al terreno, pudiendo variar entre 0.08 (sobre superficies lisas como hielo, lagunas, etcétera) y 0.40 (sobre terrenos muy accidentados</a:t>
            </a:r>
            <a:r>
              <a:rPr lang="es-AR" sz="2000" dirty="0" smtClean="0"/>
              <a:t>). </a:t>
            </a:r>
            <a:endParaRPr lang="es-AR" sz="2000" dirty="0"/>
          </a:p>
        </p:txBody>
      </p:sp>
      <p:pic>
        <p:nvPicPr>
          <p:cNvPr id="7" name="Imagen 6"/>
          <p:cNvPicPr>
            <a:picLocks noChangeAspect="1"/>
          </p:cNvPicPr>
          <p:nvPr/>
        </p:nvPicPr>
        <p:blipFill>
          <a:blip r:embed="rId5"/>
          <a:stretch>
            <a:fillRect/>
          </a:stretch>
        </p:blipFill>
        <p:spPr>
          <a:xfrm>
            <a:off x="3934392" y="3380045"/>
            <a:ext cx="1200150" cy="666750"/>
          </a:xfrm>
          <a:prstGeom prst="rect">
            <a:avLst/>
          </a:prstGeom>
        </p:spPr>
      </p:pic>
    </p:spTree>
    <p:extLst>
      <p:ext uri="{BB962C8B-B14F-4D97-AF65-F5344CB8AC3E}">
        <p14:creationId xmlns:p14="http://schemas.microsoft.com/office/powerpoint/2010/main" val="4985502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a:t>Recurso eólico: </a:t>
            </a:r>
            <a:r>
              <a:rPr lang="es-AR" sz="2000" b="1" dirty="0" smtClean="0"/>
              <a:t>evaluación</a:t>
            </a:r>
            <a:endParaRPr lang="es-AR" sz="2000" b="1" dirty="0"/>
          </a:p>
          <a:p>
            <a:pPr algn="just"/>
            <a:endParaRPr lang="es-AR" sz="2000" dirty="0" smtClean="0"/>
          </a:p>
        </p:txBody>
      </p:sp>
      <p:sp>
        <p:nvSpPr>
          <p:cNvPr id="6" name="Rectángulo 5"/>
          <p:cNvSpPr/>
          <p:nvPr/>
        </p:nvSpPr>
        <p:spPr>
          <a:xfrm>
            <a:off x="225187" y="1682095"/>
            <a:ext cx="8618561" cy="3785652"/>
          </a:xfrm>
          <a:prstGeom prst="rect">
            <a:avLst/>
          </a:prstGeom>
        </p:spPr>
        <p:txBody>
          <a:bodyPr wrap="square">
            <a:spAutoFit/>
          </a:bodyPr>
          <a:lstStyle/>
          <a:p>
            <a:pPr algn="just"/>
            <a:r>
              <a:rPr lang="es-AR" sz="2000" dirty="0" smtClean="0"/>
              <a:t>Las </a:t>
            </a:r>
            <a:r>
              <a:rPr lang="es-AR" sz="2000" dirty="0"/>
              <a:t>variaciones que ocasionan la velocidad del viento </a:t>
            </a:r>
            <a:r>
              <a:rPr lang="es-AR" sz="2000" dirty="0" smtClean="0"/>
              <a:t>se </a:t>
            </a:r>
            <a:r>
              <a:rPr lang="es-AR" sz="2000" dirty="0"/>
              <a:t>deben de tomar en cuenta para elegir los </a:t>
            </a:r>
            <a:r>
              <a:rPr lang="es-AR" sz="2000" dirty="0" smtClean="0"/>
              <a:t>sitios para </a:t>
            </a:r>
            <a:r>
              <a:rPr lang="es-AR" sz="2000" dirty="0"/>
              <a:t>explotar la energía eólica y se deben de hacer estudios meteorológicos para tener predicciones de la energía eólica. También se deben de tomar en cuenta las fluctuaciones del viento de alta frecuencia conocidas como turbulencia, la cual es crucial para el diseño y operación de las turbinas de viento y que tengan mayor influencia en las cargas de la turbina de viento. Los vientos extremos también son muy importantes para que las turbinas de viento sobrevivan por lo que también hay que tomarlos en cuenta</a:t>
            </a:r>
            <a:r>
              <a:rPr lang="es-AR" sz="2000" dirty="0" smtClean="0"/>
              <a:t>.</a:t>
            </a:r>
          </a:p>
          <a:p>
            <a:pPr algn="just"/>
            <a:endParaRPr lang="es-AR" sz="2000" dirty="0"/>
          </a:p>
          <a:p>
            <a:pPr algn="just"/>
            <a:r>
              <a:rPr lang="es-AR" sz="2000" b="1" dirty="0"/>
              <a:t>Turbulencia</a:t>
            </a:r>
            <a:r>
              <a:rPr lang="es-AR" sz="2000" dirty="0"/>
              <a:t> </a:t>
            </a:r>
            <a:endParaRPr lang="es-AR" sz="2000" dirty="0" smtClean="0"/>
          </a:p>
          <a:p>
            <a:pPr algn="just"/>
            <a:r>
              <a:rPr lang="es-AR" sz="2000" dirty="0" smtClean="0"/>
              <a:t>La </a:t>
            </a:r>
            <a:r>
              <a:rPr lang="es-AR" sz="2000" dirty="0"/>
              <a:t>turbulencia se refiere a las fluctuaciones de la velocidad del viento en una relativa escala de tiempo rápida, por periodos típicos de menos de 10 minutos. </a:t>
            </a:r>
          </a:p>
        </p:txBody>
      </p:sp>
    </p:spTree>
    <p:extLst>
      <p:ext uri="{BB962C8B-B14F-4D97-AF65-F5344CB8AC3E}">
        <p14:creationId xmlns:p14="http://schemas.microsoft.com/office/powerpoint/2010/main" val="28044400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a:t>Recurso </a:t>
            </a:r>
            <a:r>
              <a:rPr lang="es-AR" sz="2000" b="1" dirty="0" smtClean="0"/>
              <a:t>eólico: intensidad de turbulencia</a:t>
            </a:r>
            <a:endParaRPr lang="es-AR" sz="2000" b="1" dirty="0"/>
          </a:p>
          <a:p>
            <a:pPr algn="just"/>
            <a:endParaRPr lang="es-AR" sz="2000" dirty="0" smtClean="0"/>
          </a:p>
        </p:txBody>
      </p:sp>
      <p:sp>
        <p:nvSpPr>
          <p:cNvPr id="6" name="Rectángulo 5"/>
          <p:cNvSpPr/>
          <p:nvPr/>
        </p:nvSpPr>
        <p:spPr>
          <a:xfrm>
            <a:off x="122830" y="1516238"/>
            <a:ext cx="8618561" cy="4524315"/>
          </a:xfrm>
          <a:prstGeom prst="rect">
            <a:avLst/>
          </a:prstGeom>
        </p:spPr>
        <p:txBody>
          <a:bodyPr wrap="square">
            <a:spAutoFit/>
          </a:bodyPr>
          <a:lstStyle/>
          <a:p>
            <a:pPr algn="just"/>
            <a:r>
              <a:rPr lang="es-AR" sz="2000" dirty="0"/>
              <a:t>El parámetro básico de la turbulencia es la intensidad de turbulencia, está definido por la relación de la desviación estándar de la velocidad y la media. En este cálculo ambas velocidades son obtenidas durante un período de tiempo más largo que el de las fluctuaciones de la turbulencia, pero más pequeños que los periodos asociados con otros tipos de variaciones de velocidad del viento tales como los efectos </a:t>
            </a:r>
            <a:r>
              <a:rPr lang="es-AR" sz="2000" dirty="0" smtClean="0"/>
              <a:t>diurnos. </a:t>
            </a:r>
            <a:r>
              <a:rPr lang="es-AR" sz="2000" dirty="0"/>
              <a:t>El tamaño de este periodo es normalmente menor a una hora, y por convención igual a 10 minutos, la frecuencia de muestreo es normalmente de un segundo (1 Hz). </a:t>
            </a:r>
            <a:endParaRPr lang="es-AR" sz="2000" dirty="0" smtClean="0"/>
          </a:p>
          <a:p>
            <a:pPr algn="just"/>
            <a:endParaRPr lang="es-AR" sz="2000" dirty="0"/>
          </a:p>
          <a:p>
            <a:pPr algn="just"/>
            <a:endParaRPr lang="es-AR" sz="2000" dirty="0" smtClean="0"/>
          </a:p>
          <a:p>
            <a:pPr algn="just"/>
            <a:endParaRPr lang="es-AR" sz="2000" dirty="0"/>
          </a:p>
          <a:p>
            <a:pPr algn="just"/>
            <a:endParaRPr lang="es-AR" sz="2000" dirty="0" smtClean="0"/>
          </a:p>
          <a:p>
            <a:pPr algn="just"/>
            <a:endParaRPr lang="es-AR" sz="1600" dirty="0" smtClean="0"/>
          </a:p>
          <a:p>
            <a:pPr algn="just"/>
            <a:r>
              <a:rPr lang="es-AR" sz="1600" dirty="0" smtClean="0"/>
              <a:t>Donde</a:t>
            </a:r>
            <a:r>
              <a:rPr lang="es-AR" sz="1600" dirty="0"/>
              <a:t>: n = número de registros; vi =velocidad instantánea; V =velocidad del viento promedio en el periodo </a:t>
            </a:r>
            <a:endParaRPr lang="es-AR" sz="1600" dirty="0" smtClean="0"/>
          </a:p>
        </p:txBody>
      </p:sp>
      <p:pic>
        <p:nvPicPr>
          <p:cNvPr id="2" name="Imagen 1"/>
          <p:cNvPicPr>
            <a:picLocks noChangeAspect="1"/>
          </p:cNvPicPr>
          <p:nvPr/>
        </p:nvPicPr>
        <p:blipFill>
          <a:blip r:embed="rId5"/>
          <a:stretch>
            <a:fillRect/>
          </a:stretch>
        </p:blipFill>
        <p:spPr>
          <a:xfrm>
            <a:off x="4434998" y="3681348"/>
            <a:ext cx="2416178" cy="1777756"/>
          </a:xfrm>
          <a:prstGeom prst="rect">
            <a:avLst/>
          </a:prstGeom>
        </p:spPr>
      </p:pic>
    </p:spTree>
    <p:extLst>
      <p:ext uri="{BB962C8B-B14F-4D97-AF65-F5344CB8AC3E}">
        <p14:creationId xmlns:p14="http://schemas.microsoft.com/office/powerpoint/2010/main" val="2108688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3" name="Rectángulo 2"/>
          <p:cNvSpPr/>
          <p:nvPr/>
        </p:nvSpPr>
        <p:spPr>
          <a:xfrm>
            <a:off x="122830" y="1041486"/>
            <a:ext cx="8898341" cy="707886"/>
          </a:xfrm>
          <a:prstGeom prst="rect">
            <a:avLst/>
          </a:prstGeom>
        </p:spPr>
        <p:txBody>
          <a:bodyPr wrap="square">
            <a:spAutoFit/>
          </a:bodyPr>
          <a:lstStyle/>
          <a:p>
            <a:r>
              <a:rPr lang="es-AR" sz="2000" b="1" dirty="0"/>
              <a:t>Recurso </a:t>
            </a:r>
            <a:r>
              <a:rPr lang="es-AR" sz="2000" b="1" dirty="0" smtClean="0"/>
              <a:t>eólico: intensidad de turbulencia y estimación</a:t>
            </a:r>
            <a:endParaRPr lang="es-AR" sz="2000" b="1" dirty="0"/>
          </a:p>
          <a:p>
            <a:pPr algn="just"/>
            <a:endParaRPr lang="es-AR" sz="2000" dirty="0" smtClean="0"/>
          </a:p>
        </p:txBody>
      </p:sp>
      <p:sp>
        <p:nvSpPr>
          <p:cNvPr id="6" name="Rectángulo 5"/>
          <p:cNvSpPr/>
          <p:nvPr/>
        </p:nvSpPr>
        <p:spPr>
          <a:xfrm>
            <a:off x="122830" y="1516238"/>
            <a:ext cx="8618561" cy="3724096"/>
          </a:xfrm>
          <a:prstGeom prst="rect">
            <a:avLst/>
          </a:prstGeom>
        </p:spPr>
        <p:txBody>
          <a:bodyPr wrap="square">
            <a:spAutoFit/>
          </a:bodyPr>
          <a:lstStyle/>
          <a:p>
            <a:pPr algn="just"/>
            <a:r>
              <a:rPr lang="es-AR" sz="2000" dirty="0"/>
              <a:t>La intensidad de turbulencia normalmente se mantiene en el rango de 0.1 a 0.4. En general valores altos de intensidad de turbulencia ocurren con bajas velocidades de viento, pero el límite inferior en un emplazamiento dado dependerá de las características específicas del terreno y las condiciones de superficie en el sitio. </a:t>
            </a:r>
            <a:endParaRPr lang="es-AR" sz="2000" dirty="0" smtClean="0"/>
          </a:p>
          <a:p>
            <a:pPr algn="just"/>
            <a:endParaRPr lang="es-AR" sz="2000" dirty="0" smtClean="0"/>
          </a:p>
          <a:p>
            <a:pPr algn="just"/>
            <a:endParaRPr lang="es-AR" sz="2000" dirty="0"/>
          </a:p>
          <a:p>
            <a:pPr algn="just"/>
            <a:r>
              <a:rPr lang="es-AR" sz="2000" dirty="0" smtClean="0"/>
              <a:t>Para </a:t>
            </a:r>
            <a:r>
              <a:rPr lang="es-AR" sz="2000" dirty="0"/>
              <a:t>realizar una estimación de recurso de un sitio, son necesarios datos de viento generados por una estación meteorológica preferentemente de un periodo largo. Estos datos deben incluir por lo menos, dirección y velocidad del viento</a:t>
            </a:r>
          </a:p>
          <a:p>
            <a:pPr algn="just"/>
            <a:endParaRPr lang="es-AR" sz="1600" dirty="0" smtClean="0"/>
          </a:p>
        </p:txBody>
      </p:sp>
    </p:spTree>
    <p:extLst>
      <p:ext uri="{BB962C8B-B14F-4D97-AF65-F5344CB8AC3E}">
        <p14:creationId xmlns:p14="http://schemas.microsoft.com/office/powerpoint/2010/main" val="31750885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Marcador de contenido" descr="Membrete AADECA18.jpg"/>
          <p:cNvPicPr>
            <a:picLocks noGrp="1" noChangeAspect="1"/>
          </p:cNvPicPr>
          <p:nvPr>
            <p:ph idx="1"/>
          </p:nvPr>
        </p:nvPicPr>
        <p:blipFill>
          <a:blip r:embed="rId3"/>
          <a:stretch>
            <a:fillRect/>
          </a:stretch>
        </p:blipFill>
        <p:spPr>
          <a:xfrm>
            <a:off x="443345" y="205366"/>
            <a:ext cx="1948794" cy="591599"/>
          </a:xfrm>
        </p:spPr>
      </p:pic>
      <p:pic>
        <p:nvPicPr>
          <p:cNvPr id="5" name="Imagen 4"/>
          <p:cNvPicPr>
            <a:picLocks noChangeAspect="1"/>
          </p:cNvPicPr>
          <p:nvPr/>
        </p:nvPicPr>
        <p:blipFill rotWithShape="1">
          <a:blip r:embed="rId4"/>
          <a:srcRect t="22336" b="26508"/>
          <a:stretch/>
        </p:blipFill>
        <p:spPr>
          <a:xfrm>
            <a:off x="7126976" y="5677469"/>
            <a:ext cx="1894195" cy="968991"/>
          </a:xfrm>
          <a:prstGeom prst="rect">
            <a:avLst/>
          </a:prstGeom>
        </p:spPr>
      </p:pic>
      <p:sp>
        <p:nvSpPr>
          <p:cNvPr id="6" name="Rectángulo 5"/>
          <p:cNvSpPr/>
          <p:nvPr/>
        </p:nvSpPr>
        <p:spPr>
          <a:xfrm>
            <a:off x="262719" y="1147749"/>
            <a:ext cx="8618561" cy="954107"/>
          </a:xfrm>
          <a:prstGeom prst="rect">
            <a:avLst/>
          </a:prstGeom>
        </p:spPr>
        <p:txBody>
          <a:bodyPr wrap="square">
            <a:spAutoFit/>
          </a:bodyPr>
          <a:lstStyle/>
          <a:p>
            <a:pPr algn="just"/>
            <a:r>
              <a:rPr lang="es-AR" sz="2000" b="1" dirty="0" smtClean="0"/>
              <a:t>Torre </a:t>
            </a:r>
            <a:r>
              <a:rPr lang="es-AR" sz="2000" b="1" dirty="0"/>
              <a:t>de </a:t>
            </a:r>
            <a:r>
              <a:rPr lang="es-AR" sz="2000" b="1" dirty="0" smtClean="0"/>
              <a:t>meteorológica</a:t>
            </a:r>
            <a:endParaRPr lang="es-AR" sz="2000" b="1" dirty="0"/>
          </a:p>
          <a:p>
            <a:pPr algn="just"/>
            <a:endParaRPr lang="es-AR" sz="2000" b="1" dirty="0"/>
          </a:p>
          <a:p>
            <a:pPr algn="just"/>
            <a:endParaRPr lang="es-AR" sz="1600" dirty="0" smtClean="0"/>
          </a:p>
        </p:txBody>
      </p:sp>
      <p:pic>
        <p:nvPicPr>
          <p:cNvPr id="8" name="Imagen 7"/>
          <p:cNvPicPr>
            <a:picLocks noChangeAspect="1"/>
          </p:cNvPicPr>
          <p:nvPr/>
        </p:nvPicPr>
        <p:blipFill>
          <a:blip r:embed="rId5"/>
          <a:stretch>
            <a:fillRect/>
          </a:stretch>
        </p:blipFill>
        <p:spPr>
          <a:xfrm>
            <a:off x="443345" y="2101856"/>
            <a:ext cx="3763371" cy="4130107"/>
          </a:xfrm>
          <a:prstGeom prst="rect">
            <a:avLst/>
          </a:prstGeom>
        </p:spPr>
      </p:pic>
      <p:pic>
        <p:nvPicPr>
          <p:cNvPr id="9" name="Imagen 8"/>
          <p:cNvPicPr>
            <a:picLocks noChangeAspect="1"/>
          </p:cNvPicPr>
          <p:nvPr/>
        </p:nvPicPr>
        <p:blipFill>
          <a:blip r:embed="rId6"/>
          <a:stretch>
            <a:fillRect/>
          </a:stretch>
        </p:blipFill>
        <p:spPr>
          <a:xfrm>
            <a:off x="4763068" y="2880607"/>
            <a:ext cx="3923219" cy="2572603"/>
          </a:xfrm>
          <a:prstGeom prst="rect">
            <a:avLst/>
          </a:prstGeom>
        </p:spPr>
      </p:pic>
    </p:spTree>
    <p:extLst>
      <p:ext uri="{BB962C8B-B14F-4D97-AF65-F5344CB8AC3E}">
        <p14:creationId xmlns:p14="http://schemas.microsoft.com/office/powerpoint/2010/main" val="59438466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3060</TotalTime>
  <Words>866</Words>
  <Application>Microsoft Office PowerPoint</Application>
  <PresentationFormat>Presentación en pantalla (4:3)</PresentationFormat>
  <Paragraphs>122</Paragraphs>
  <Slides>20</Slides>
  <Notes>20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20</vt:i4>
      </vt:variant>
    </vt:vector>
  </HeadingPairs>
  <TitlesOfParts>
    <vt:vector size="25" baseType="lpstr">
      <vt:lpstr>Arial</vt:lpstr>
      <vt:lpstr>Calibri</vt:lpstr>
      <vt:lpstr>inherit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Rodriguez Daniel. Diseño+Comunicación Visual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Florencia Rodriguez Daniel</dc:creator>
  <cp:lastModifiedBy>Maximo Iaconis</cp:lastModifiedBy>
  <cp:revision>155</cp:revision>
  <dcterms:created xsi:type="dcterms:W3CDTF">2012-01-05T14:35:23Z</dcterms:created>
  <dcterms:modified xsi:type="dcterms:W3CDTF">2018-11-09T13:18:55Z</dcterms:modified>
</cp:coreProperties>
</file>